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48"/>
  </p:notesMasterIdLst>
  <p:sldIdLst>
    <p:sldId id="256" r:id="rId2"/>
    <p:sldId id="316" r:id="rId3"/>
    <p:sldId id="265" r:id="rId4"/>
    <p:sldId id="260" r:id="rId5"/>
    <p:sldId id="261" r:id="rId6"/>
    <p:sldId id="263" r:id="rId7"/>
    <p:sldId id="266" r:id="rId8"/>
    <p:sldId id="317" r:id="rId9"/>
    <p:sldId id="269" r:id="rId10"/>
    <p:sldId id="271" r:id="rId11"/>
    <p:sldId id="272" r:id="rId12"/>
    <p:sldId id="274" r:id="rId13"/>
    <p:sldId id="276" r:id="rId14"/>
    <p:sldId id="278" r:id="rId15"/>
    <p:sldId id="279" r:id="rId16"/>
    <p:sldId id="277" r:id="rId17"/>
    <p:sldId id="283" r:id="rId18"/>
    <p:sldId id="284" r:id="rId19"/>
    <p:sldId id="285" r:id="rId20"/>
    <p:sldId id="286" r:id="rId21"/>
    <p:sldId id="288" r:id="rId22"/>
    <p:sldId id="289" r:id="rId23"/>
    <p:sldId id="290" r:id="rId24"/>
    <p:sldId id="293" r:id="rId25"/>
    <p:sldId id="294" r:id="rId26"/>
    <p:sldId id="295" r:id="rId27"/>
    <p:sldId id="296" r:id="rId28"/>
    <p:sldId id="297" r:id="rId29"/>
    <p:sldId id="298" r:id="rId30"/>
    <p:sldId id="299" r:id="rId31"/>
    <p:sldId id="318" r:id="rId32"/>
    <p:sldId id="307" r:id="rId33"/>
    <p:sldId id="308" r:id="rId34"/>
    <p:sldId id="309" r:id="rId35"/>
    <p:sldId id="310" r:id="rId36"/>
    <p:sldId id="311" r:id="rId37"/>
    <p:sldId id="312" r:id="rId38"/>
    <p:sldId id="313" r:id="rId39"/>
    <p:sldId id="314" r:id="rId40"/>
    <p:sldId id="315" r:id="rId41"/>
    <p:sldId id="319" r:id="rId42"/>
    <p:sldId id="302" r:id="rId43"/>
    <p:sldId id="304" r:id="rId44"/>
    <p:sldId id="305" r:id="rId45"/>
    <p:sldId id="306" r:id="rId46"/>
    <p:sldId id="32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2" autoAdjust="0"/>
  </p:normalViewPr>
  <p:slideViewPr>
    <p:cSldViewPr>
      <p:cViewPr>
        <p:scale>
          <a:sx n="70" d="100"/>
          <a:sy n="70" d="100"/>
        </p:scale>
        <p:origin x="-14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7F104-E8DE-47A6-9979-91507BF7C4B7}" type="datetimeFigureOut">
              <a:rPr lang="en-IN" smtClean="0"/>
              <a:pPr/>
              <a:t>05-12-2022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DE980-F041-4558-8771-139194273994}" type="slidenum">
              <a:rPr lang="en-IN" smtClean="0"/>
              <a:pPr/>
              <a:t>‹#›</a:t>
            </a:fld>
            <a:endParaRPr lang="en-IN"/>
          </a:p>
        </p:txBody>
      </p:sp>
    </p:spTree>
    <p:extLst>
      <p:ext uri="{BB962C8B-B14F-4D97-AF65-F5344CB8AC3E}">
        <p14:creationId xmlns="" xmlns:p14="http://schemas.microsoft.com/office/powerpoint/2010/main" val="369609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D4DE980-F041-4558-8771-139194273994}" type="slidenum">
              <a:rPr lang="en-IN" smtClean="0"/>
              <a:pPr/>
              <a:t>1</a:t>
            </a:fld>
            <a:endParaRPr lang="en-IN"/>
          </a:p>
        </p:txBody>
      </p:sp>
    </p:spTree>
    <p:extLst>
      <p:ext uri="{BB962C8B-B14F-4D97-AF65-F5344CB8AC3E}">
        <p14:creationId xmlns="" xmlns:p14="http://schemas.microsoft.com/office/powerpoint/2010/main" val="223337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BEACFB-0C4E-4E3F-828E-10BA84EAE14D}" type="datetime1">
              <a:rPr lang="en-IN" smtClean="0"/>
              <a:pPr/>
              <a:t>05-12-2022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E4A57ED-19FC-4E9B-A67E-AFA7B208B78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F71E3-6979-41C4-BAFE-8CD2F893B1B1}" type="datetime1">
              <a:rPr lang="en-IN" smtClean="0"/>
              <a:pPr/>
              <a:t>05-12-2022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68A60-7D2D-4915-ACEF-5EB1B70046D9}" type="datetime1">
              <a:rPr lang="en-IN" smtClean="0"/>
              <a:pPr/>
              <a:t>05-12-2022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2E4DF2-84C0-4E2D-B9A9-70B5538496DC}" type="datetime1">
              <a:rPr lang="en-IN" smtClean="0"/>
              <a:pPr/>
              <a:t>05-12-2022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10999C-7073-484B-B3D0-8D4D33B02438}" type="datetime1">
              <a:rPr lang="en-IN" smtClean="0"/>
              <a:pPr/>
              <a:t>05-12-2022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4A57ED-19FC-4E9B-A67E-AFA7B208B78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F66F07-435E-470B-9BAE-9318120077FB}" type="datetime1">
              <a:rPr lang="en-IN" smtClean="0"/>
              <a:pPr/>
              <a:t>05-12-2022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81D2EF-D6B0-4DF9-8068-9369149A99E1}" type="datetime1">
              <a:rPr lang="en-IN" smtClean="0"/>
              <a:pPr/>
              <a:t>05-12-2022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F6BE55-731E-4967-9880-68C4B01B660D}" type="datetime1">
              <a:rPr lang="en-IN" smtClean="0"/>
              <a:pPr/>
              <a:t>05-12-2022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EF655-F508-4370-8572-68480CA7A9AF}" type="datetime1">
              <a:rPr lang="en-IN" smtClean="0"/>
              <a:pPr/>
              <a:t>05-12-2022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647F39-BA5E-4278-A5C5-610D746CE6E7}" type="datetime1">
              <a:rPr lang="en-IN" smtClean="0"/>
              <a:pPr/>
              <a:t>05-12-2022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4A57ED-19FC-4E9B-A67E-AFA7B208B78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6BF5B9-D6B2-4992-95A9-F830511791A1}" type="datetime1">
              <a:rPr lang="en-IN" smtClean="0"/>
              <a:pPr/>
              <a:t>05-12-2022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E4A57ED-19FC-4E9B-A67E-AFA7B208B78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332F83-7D44-4ACA-9210-9CA60F91C7CE}" type="datetime1">
              <a:rPr lang="en-IN" smtClean="0"/>
              <a:pPr/>
              <a:t>05-12-2022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4A57ED-19FC-4E9B-A67E-AFA7B208B78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04664"/>
            <a:ext cx="8929718" cy="509603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cs typeface="Arial" panose="020B0604020202020204" pitchFamily="34" charset="0"/>
              </a:rPr>
              <a:t>COST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cs typeface="Arial" panose="020B0604020202020204" pitchFamily="34" charset="0"/>
              </a:rPr>
              <a:t>AND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cs typeface="Arial" panose="020B0604020202020204" pitchFamily="34" charset="0"/>
              </a:rPr>
              <a:t>MANAGEMENT ACCOUNTING </a:t>
            </a:r>
            <a:r>
              <a:rPr lang="en-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r>
            <a:br>
              <a:rPr lang="en-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br>
            <a:r>
              <a:rPr lang="en-IN"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IN"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lang="en-IN"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r>
              <a:rPr lang="en-IN"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r>
              <a:rPr lang="en-IN" sz="3200" b="1" spc="50" dirty="0" smtClean="0">
                <a:ln w="11430"/>
                <a:solidFill>
                  <a:schemeClr val="accent4">
                    <a:lumMod val="50000"/>
                  </a:schemeClr>
                </a:solidFill>
                <a:effectLst>
                  <a:outerShdw blurRad="76200" dist="50800" dir="5400000" algn="tl" rotWithShape="0">
                    <a:srgbClr val="000000">
                      <a:alpha val="65000"/>
                    </a:srgbClr>
                  </a:outerShdw>
                </a:effectLst>
                <a:latin typeface="Arial" pitchFamily="34" charset="0"/>
                <a:cs typeface="Arial" pitchFamily="34" charset="0"/>
              </a:rPr>
              <a:t>D. Chandra </a:t>
            </a:r>
            <a:r>
              <a:rPr lang="en-IN" sz="3200" b="1" spc="50" dirty="0">
                <a:ln w="11430"/>
                <a:solidFill>
                  <a:schemeClr val="accent4">
                    <a:lumMod val="50000"/>
                  </a:schemeClr>
                </a:solidFill>
                <a:effectLst>
                  <a:outerShdw blurRad="76200" dist="50800" dir="5400000" algn="tl" rotWithShape="0">
                    <a:srgbClr val="000000">
                      <a:alpha val="65000"/>
                    </a:srgbClr>
                  </a:outerShdw>
                </a:effectLst>
                <a:latin typeface="Arial" pitchFamily="34" charset="0"/>
                <a:cs typeface="Arial" pitchFamily="34" charset="0"/>
              </a:rPr>
              <a:t>V</a:t>
            </a:r>
            <a:r>
              <a:rPr lang="en-IN" sz="3200" b="1" spc="50" dirty="0" smtClean="0">
                <a:ln w="11430"/>
                <a:solidFill>
                  <a:schemeClr val="accent4">
                    <a:lumMod val="50000"/>
                  </a:schemeClr>
                </a:solidFill>
                <a:effectLst>
                  <a:outerShdw blurRad="76200" dist="50800" dir="5400000" algn="tl" rotWithShape="0">
                    <a:srgbClr val="000000">
                      <a:alpha val="65000"/>
                    </a:srgbClr>
                  </a:outerShdw>
                </a:effectLst>
                <a:latin typeface="Arial" pitchFamily="34" charset="0"/>
                <a:cs typeface="Arial" pitchFamily="34" charset="0"/>
              </a:rPr>
              <a:t>ani</a:t>
            </a:r>
            <a:r>
              <a:rPr lang="en-IN"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IN"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r>
              <a:rPr lang="en-IN"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
            </a:r>
            <a:br>
              <a:rPr lang="en-IN"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br>
            <a:endParaRPr lang="en-IN" sz="32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
        <p:nvSpPr>
          <p:cNvPr id="5" name="Slide Number Placeholder 4"/>
          <p:cNvSpPr>
            <a:spLocks noGrp="1"/>
          </p:cNvSpPr>
          <p:nvPr>
            <p:ph type="sldNum" sz="quarter" idx="12"/>
          </p:nvPr>
        </p:nvSpPr>
        <p:spPr/>
        <p:txBody>
          <a:bodyPr/>
          <a:lstStyle/>
          <a:p>
            <a:fld id="{0E4A57ED-19FC-4E9B-A67E-AFA7B208B784}" type="slidenum">
              <a:rPr lang="en-IN" smtClean="0"/>
              <a:pPr/>
              <a:t>1</a:t>
            </a:fld>
            <a:endParaRPr lang="en-IN"/>
          </a:p>
        </p:txBody>
      </p:sp>
    </p:spTree>
    <p:extLst>
      <p:ext uri="{BB962C8B-B14F-4D97-AF65-F5344CB8AC3E}">
        <p14:creationId xmlns="" xmlns:p14="http://schemas.microsoft.com/office/powerpoint/2010/main" val="304301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C00000"/>
                </a:solidFill>
              </a:rPr>
              <a:t>Methods of stock valuation</a:t>
            </a:r>
          </a:p>
        </p:txBody>
      </p:sp>
      <p:sp>
        <p:nvSpPr>
          <p:cNvPr id="3" name="Content Placeholder 2"/>
          <p:cNvSpPr>
            <a:spLocks noGrp="1"/>
          </p:cNvSpPr>
          <p:nvPr>
            <p:ph idx="1"/>
          </p:nvPr>
        </p:nvSpPr>
        <p:spPr/>
        <p:txBody>
          <a:bodyPr/>
          <a:lstStyle/>
          <a:p>
            <a:pPr>
              <a:lnSpc>
                <a:spcPct val="200000"/>
              </a:lnSpc>
            </a:pPr>
            <a:r>
              <a:rPr lang="en-US" dirty="0"/>
              <a:t>First-in-first-out(FIFO) </a:t>
            </a:r>
            <a:endParaRPr lang="en-US" dirty="0" smtClean="0"/>
          </a:p>
          <a:p>
            <a:pPr>
              <a:lnSpc>
                <a:spcPct val="200000"/>
              </a:lnSpc>
            </a:pPr>
            <a:r>
              <a:rPr lang="en-US" dirty="0" smtClean="0"/>
              <a:t>Last-in-first-out(LIFO</a:t>
            </a:r>
            <a:r>
              <a:rPr lang="en-US" dirty="0"/>
              <a:t>) </a:t>
            </a:r>
            <a:endParaRPr lang="en-US" dirty="0" smtClean="0"/>
          </a:p>
          <a:p>
            <a:pPr>
              <a:lnSpc>
                <a:spcPct val="200000"/>
              </a:lnSpc>
            </a:pPr>
            <a:r>
              <a:rPr lang="en-US" dirty="0" smtClean="0"/>
              <a:t>Weight </a:t>
            </a:r>
            <a:r>
              <a:rPr lang="en-US" dirty="0"/>
              <a:t>average cost (WAVCO) </a:t>
            </a:r>
            <a:endParaRPr lang="en-US" dirty="0" smtClean="0"/>
          </a:p>
          <a:p>
            <a:pPr>
              <a:lnSpc>
                <a:spcPct val="200000"/>
              </a:lnSpc>
            </a:pPr>
            <a:r>
              <a:rPr lang="en-US" dirty="0" smtClean="0"/>
              <a:t>Specific </a:t>
            </a:r>
            <a:r>
              <a:rPr lang="en-US" dirty="0"/>
              <a:t>identification/unit cost </a:t>
            </a:r>
            <a:r>
              <a:rPr lang="en-US" dirty="0" smtClean="0"/>
              <a:t>method</a:t>
            </a:r>
            <a:endParaRPr lang="en-IN" dirty="0"/>
          </a:p>
        </p:txBody>
      </p:sp>
      <p:sp>
        <p:nvSpPr>
          <p:cNvPr id="4" name="Slide Number Placeholder 3"/>
          <p:cNvSpPr>
            <a:spLocks noGrp="1"/>
          </p:cNvSpPr>
          <p:nvPr>
            <p:ph type="sldNum" sz="quarter" idx="12"/>
          </p:nvPr>
        </p:nvSpPr>
        <p:spPr/>
        <p:txBody>
          <a:bodyPr/>
          <a:lstStyle/>
          <a:p>
            <a:fld id="{0E4A57ED-19FC-4E9B-A67E-AFA7B208B784}" type="slidenum">
              <a:rPr lang="en-IN" smtClean="0"/>
              <a:pPr/>
              <a:t>10</a:t>
            </a:fld>
            <a:endParaRPr lang="en-IN"/>
          </a:p>
        </p:txBody>
      </p:sp>
    </p:spTree>
    <p:extLst>
      <p:ext uri="{BB962C8B-B14F-4D97-AF65-F5344CB8AC3E}">
        <p14:creationId xmlns="" xmlns:p14="http://schemas.microsoft.com/office/powerpoint/2010/main" val="4054577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nSpc>
                <a:spcPct val="110000"/>
              </a:lnSpc>
              <a:buNone/>
            </a:pPr>
            <a:r>
              <a:rPr lang="en-US" sz="2400" b="1" dirty="0" smtClean="0">
                <a:solidFill>
                  <a:schemeClr val="accent3">
                    <a:lumMod val="50000"/>
                  </a:schemeClr>
                </a:solidFill>
                <a:latin typeface="Bahnschrift" panose="020B0502040204020203" pitchFamily="34" charset="0"/>
              </a:rPr>
              <a:t>First-in-first-out</a:t>
            </a:r>
            <a:r>
              <a:rPr lang="en-US" sz="2400" b="1" dirty="0" smtClean="0">
                <a:latin typeface="Bahnschrift" panose="020B0502040204020203" pitchFamily="34" charset="0"/>
              </a:rPr>
              <a:t> </a:t>
            </a:r>
          </a:p>
          <a:p>
            <a:pPr>
              <a:lnSpc>
                <a:spcPct val="110000"/>
              </a:lnSpc>
            </a:pPr>
            <a:r>
              <a:rPr lang="en-US" sz="2400" dirty="0" smtClean="0">
                <a:latin typeface="Bahnschrift" panose="020B0502040204020203" pitchFamily="34" charset="0"/>
              </a:rPr>
              <a:t>This method assumes that the first stock to be received is the first to be sold. </a:t>
            </a:r>
          </a:p>
          <a:p>
            <a:pPr>
              <a:lnSpc>
                <a:spcPct val="110000"/>
              </a:lnSpc>
            </a:pPr>
            <a:r>
              <a:rPr lang="en-US" sz="2400" dirty="0" smtClean="0">
                <a:latin typeface="Bahnschrift" panose="020B0502040204020203" pitchFamily="34" charset="0"/>
              </a:rPr>
              <a:t>The cost of materials used is based on the oldest prices. </a:t>
            </a:r>
          </a:p>
          <a:p>
            <a:pPr>
              <a:lnSpc>
                <a:spcPct val="110000"/>
              </a:lnSpc>
            </a:pPr>
            <a:r>
              <a:rPr lang="en-US" sz="2400" dirty="0" smtClean="0">
                <a:latin typeface="Bahnschrift" panose="020B0502040204020203" pitchFamily="34" charset="0"/>
              </a:rPr>
              <a:t>The closing stock is valued at the most recent prices.</a:t>
            </a:r>
          </a:p>
          <a:p>
            <a:pPr marL="0" indent="0">
              <a:lnSpc>
                <a:spcPct val="110000"/>
              </a:lnSpc>
              <a:buNone/>
            </a:pPr>
            <a:r>
              <a:rPr lang="en-US" sz="2400" b="1" dirty="0">
                <a:solidFill>
                  <a:schemeClr val="accent3">
                    <a:lumMod val="50000"/>
                  </a:schemeClr>
                </a:solidFill>
                <a:latin typeface="Bahnschrift" panose="020B0502040204020203" pitchFamily="34" charset="0"/>
              </a:rPr>
              <a:t>Last-in-first-out (LIFO) </a:t>
            </a:r>
          </a:p>
          <a:p>
            <a:pPr>
              <a:lnSpc>
                <a:spcPct val="110000"/>
              </a:lnSpc>
            </a:pPr>
            <a:r>
              <a:rPr lang="en-US" sz="2400" dirty="0">
                <a:latin typeface="Bahnschrift" panose="020B0502040204020203" pitchFamily="34" charset="0"/>
              </a:rPr>
              <a:t>This method assumes that the last stock to be received is the first to be sold. </a:t>
            </a:r>
          </a:p>
          <a:p>
            <a:pPr>
              <a:lnSpc>
                <a:spcPct val="110000"/>
              </a:lnSpc>
            </a:pPr>
            <a:r>
              <a:rPr lang="en-US" sz="2400" dirty="0">
                <a:latin typeface="Bahnschrift" panose="020B0502040204020203" pitchFamily="34" charset="0"/>
              </a:rPr>
              <a:t>Therefore, the cost of materials used is based on the most recent prices. </a:t>
            </a:r>
          </a:p>
          <a:p>
            <a:pPr>
              <a:lnSpc>
                <a:spcPct val="110000"/>
              </a:lnSpc>
            </a:pPr>
            <a:r>
              <a:rPr lang="en-US" sz="2400" dirty="0">
                <a:latin typeface="Bahnschrift" panose="020B0502040204020203" pitchFamily="34" charset="0"/>
              </a:rPr>
              <a:t>The closing stock is valued at the oldest prices.</a:t>
            </a:r>
            <a:endParaRPr lang="en-IN" sz="2400" dirty="0">
              <a:latin typeface="Bahnschrift" panose="020B0502040204020203" pitchFamily="34" charset="0"/>
            </a:endParaRPr>
          </a:p>
          <a:p>
            <a:pPr marL="0" indent="0">
              <a:lnSpc>
                <a:spcPct val="110000"/>
              </a:lnSpc>
              <a:buNone/>
            </a:pPr>
            <a:endParaRPr lang="en-IN" sz="24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11</a:t>
            </a:fld>
            <a:endParaRPr lang="en-IN"/>
          </a:p>
        </p:txBody>
      </p:sp>
    </p:spTree>
    <p:extLst>
      <p:ext uri="{BB962C8B-B14F-4D97-AF65-F5344CB8AC3E}">
        <p14:creationId xmlns="" xmlns:p14="http://schemas.microsoft.com/office/powerpoint/2010/main" val="165122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lnSpc>
                <a:spcPct val="150000"/>
              </a:lnSpc>
              <a:buNone/>
            </a:pPr>
            <a:r>
              <a:rPr lang="en-IN" sz="2400" b="1" dirty="0">
                <a:solidFill>
                  <a:schemeClr val="accent3">
                    <a:lumMod val="50000"/>
                  </a:schemeClr>
                </a:solidFill>
                <a:latin typeface="Bahnschrift" panose="020B0502040204020203" pitchFamily="34" charset="0"/>
              </a:rPr>
              <a:t>Weight average cost (WAVCO</a:t>
            </a:r>
            <a:r>
              <a:rPr lang="en-IN" sz="2400" b="1" dirty="0" smtClean="0">
                <a:solidFill>
                  <a:schemeClr val="accent3">
                    <a:lumMod val="50000"/>
                  </a:schemeClr>
                </a:solidFill>
                <a:latin typeface="Bahnschrift" panose="020B0502040204020203" pitchFamily="34" charset="0"/>
              </a:rPr>
              <a:t>)</a:t>
            </a:r>
          </a:p>
          <a:p>
            <a:pPr marL="0" indent="0" algn="just">
              <a:lnSpc>
                <a:spcPct val="150000"/>
              </a:lnSpc>
              <a:buNone/>
            </a:pPr>
            <a:r>
              <a:rPr lang="en-US" sz="2400" dirty="0">
                <a:latin typeface="Bahnschrift" panose="020B0502040204020203" pitchFamily="34" charset="0"/>
              </a:rPr>
              <a:t>This method assumes that the cost of materials used and closing stock are valued at the weighted average cost</a:t>
            </a:r>
            <a:r>
              <a:rPr lang="en-US" sz="2400" dirty="0" smtClean="0">
                <a:latin typeface="Bahnschrift" panose="020B0502040204020203" pitchFamily="34" charset="0"/>
              </a:rPr>
              <a:t>.</a:t>
            </a:r>
          </a:p>
          <a:p>
            <a:pPr marL="0" indent="0" algn="just">
              <a:lnSpc>
                <a:spcPct val="150000"/>
              </a:lnSpc>
              <a:buNone/>
            </a:pPr>
            <a:r>
              <a:rPr lang="en-IN" sz="2400" b="1" dirty="0">
                <a:solidFill>
                  <a:schemeClr val="accent3">
                    <a:lumMod val="50000"/>
                  </a:schemeClr>
                </a:solidFill>
                <a:latin typeface="Bahnschrift" panose="020B0502040204020203" pitchFamily="34" charset="0"/>
              </a:rPr>
              <a:t>Specific identification/unit cost method</a:t>
            </a:r>
          </a:p>
          <a:p>
            <a:pPr algn="just">
              <a:lnSpc>
                <a:spcPct val="150000"/>
              </a:lnSpc>
            </a:pPr>
            <a:r>
              <a:rPr lang="en-US" sz="2400" dirty="0">
                <a:latin typeface="Bahnschrift" panose="020B0502040204020203" pitchFamily="34" charset="0"/>
              </a:rPr>
              <a:t>This method assumes that each item of the stock has its own identity. </a:t>
            </a:r>
          </a:p>
          <a:p>
            <a:pPr algn="just">
              <a:lnSpc>
                <a:spcPct val="150000"/>
              </a:lnSpc>
            </a:pPr>
            <a:r>
              <a:rPr lang="en-US" sz="2400" dirty="0">
                <a:latin typeface="Bahnschrift" panose="020B0502040204020203" pitchFamily="34" charset="0"/>
              </a:rPr>
              <a:t>The costs of materials used and closing stock are determined by associating the units of stock with their specific unit cost</a:t>
            </a:r>
            <a:endParaRPr lang="en-IN" sz="2400" dirty="0">
              <a:latin typeface="Bahnschrift" panose="020B0502040204020203" pitchFamily="34" charset="0"/>
            </a:endParaRPr>
          </a:p>
          <a:p>
            <a:pPr marL="0" indent="0" algn="just">
              <a:lnSpc>
                <a:spcPct val="150000"/>
              </a:lnSpc>
              <a:buNone/>
            </a:pPr>
            <a:endParaRPr lang="en-IN" sz="2400" dirty="0" smtClean="0">
              <a:latin typeface="Bahnschrift" panose="020B0502040204020203" pitchFamily="34" charset="0"/>
            </a:endParaRPr>
          </a:p>
          <a:p>
            <a:pPr algn="just">
              <a:lnSpc>
                <a:spcPct val="150000"/>
              </a:lnSpc>
            </a:pPr>
            <a:endParaRPr lang="en-IN" sz="24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12</a:t>
            </a:fld>
            <a:endParaRPr lang="en-IN"/>
          </a:p>
        </p:txBody>
      </p:sp>
    </p:spTree>
    <p:extLst>
      <p:ext uri="{BB962C8B-B14F-4D97-AF65-F5344CB8AC3E}">
        <p14:creationId xmlns="" xmlns:p14="http://schemas.microsoft.com/office/powerpoint/2010/main" val="4188907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1">
            <a:schemeClr val="accent1"/>
          </a:lnRef>
          <a:fillRef idx="1001">
            <a:schemeClr val="lt2"/>
          </a:fillRef>
          <a:effectRef idx="1">
            <a:schemeClr val="accent1"/>
          </a:effectRef>
          <a:fontRef idx="minor">
            <a:schemeClr val="dk1"/>
          </a:fontRef>
        </p:style>
        <p:txBody>
          <a:bodyPr>
            <a:normAutofit/>
          </a:bodyPr>
          <a:lstStyle/>
          <a:p>
            <a:r>
              <a:rPr lang="en-IN" sz="3600" b="1" dirty="0" smtClean="0">
                <a:solidFill>
                  <a:schemeClr val="accent2">
                    <a:lumMod val="50000"/>
                  </a:schemeClr>
                </a:solidFill>
                <a:latin typeface="Bahnschrift" panose="020B0502040204020203" pitchFamily="34" charset="0"/>
              </a:rPr>
              <a:t>ECONOMIC ORDER QUANTITY (EOQ)</a:t>
            </a:r>
            <a:endParaRPr lang="en-IN" sz="3600" b="1" dirty="0">
              <a:solidFill>
                <a:schemeClr val="accent2">
                  <a:lumMod val="50000"/>
                </a:schemeClr>
              </a:solidFill>
              <a:latin typeface="Bahnschrift" panose="020B0502040204020203" pitchFamily="34" charset="0"/>
            </a:endParaRP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latin typeface="Bahnschrift" panose="020B0502040204020203" pitchFamily="34" charset="0"/>
              </a:rPr>
              <a:t>EOQ is the order quantity that minimizes total inventory carrying costs and ordering costs. </a:t>
            </a:r>
            <a:endParaRPr lang="en-US" dirty="0" smtClean="0">
              <a:latin typeface="Bahnschrift" panose="020B0502040204020203" pitchFamily="34" charset="0"/>
            </a:endParaRPr>
          </a:p>
          <a:p>
            <a:pPr>
              <a:lnSpc>
                <a:spcPct val="120000"/>
              </a:lnSpc>
            </a:pPr>
            <a:r>
              <a:rPr lang="en-US" dirty="0" smtClean="0">
                <a:latin typeface="Bahnschrift" panose="020B0502040204020203" pitchFamily="34" charset="0"/>
              </a:rPr>
              <a:t>Ordering </a:t>
            </a:r>
            <a:r>
              <a:rPr lang="en-US" dirty="0">
                <a:latin typeface="Bahnschrift" panose="020B0502040204020203" pitchFamily="34" charset="0"/>
              </a:rPr>
              <a:t>costs are costs that are incurred on obtaining additional inventories. They include costs incurred on communicating the order, transportation cost, etc. </a:t>
            </a:r>
            <a:endParaRPr lang="en-US" dirty="0" smtClean="0">
              <a:latin typeface="Bahnschrift" panose="020B0502040204020203" pitchFamily="34" charset="0"/>
            </a:endParaRPr>
          </a:p>
          <a:p>
            <a:pPr>
              <a:lnSpc>
                <a:spcPct val="120000"/>
              </a:lnSpc>
            </a:pPr>
            <a:r>
              <a:rPr lang="en-US" dirty="0" smtClean="0">
                <a:latin typeface="Bahnschrift" panose="020B0502040204020203" pitchFamily="34" charset="0"/>
              </a:rPr>
              <a:t>Carrying </a:t>
            </a:r>
            <a:r>
              <a:rPr lang="en-US" dirty="0">
                <a:latin typeface="Bahnschrift" panose="020B0502040204020203" pitchFamily="34" charset="0"/>
              </a:rPr>
              <a:t>costs represent the costs incurred on holding inventory in hand. They include the opportunity cost of money held up in inventories, storage costs, spoilage costs, etc. </a:t>
            </a:r>
            <a:endParaRPr lang="en-US" dirty="0" smtClean="0">
              <a:latin typeface="Bahnschrift" panose="020B0502040204020203" pitchFamily="34" charset="0"/>
            </a:endParaRPr>
          </a:p>
          <a:p>
            <a:pPr marL="0" indent="0">
              <a:lnSpc>
                <a:spcPct val="120000"/>
              </a:lnSpc>
              <a:buNone/>
            </a:pPr>
            <a:r>
              <a:rPr lang="en-US" dirty="0" smtClean="0">
                <a:latin typeface="Bahnschrift" panose="020B0502040204020203" pitchFamily="34" charset="0"/>
              </a:rPr>
              <a:t>	EOQ </a:t>
            </a:r>
            <a:r>
              <a:rPr lang="en-US" dirty="0">
                <a:latin typeface="Bahnschrift" panose="020B0502040204020203" pitchFamily="34" charset="0"/>
              </a:rPr>
              <a:t>= 2*O*Q </a:t>
            </a:r>
            <a:r>
              <a:rPr lang="en-US" dirty="0" smtClean="0">
                <a:latin typeface="Bahnschrift" panose="020B0502040204020203" pitchFamily="34" charset="0"/>
              </a:rPr>
              <a:t>/C </a:t>
            </a:r>
          </a:p>
          <a:p>
            <a:pPr marL="0" indent="0">
              <a:lnSpc>
                <a:spcPct val="120000"/>
              </a:lnSpc>
              <a:buNone/>
            </a:pPr>
            <a:r>
              <a:rPr lang="en-US" dirty="0" smtClean="0">
                <a:latin typeface="Bahnschrift" panose="020B0502040204020203" pitchFamily="34" charset="0"/>
              </a:rPr>
              <a:t>	Where </a:t>
            </a:r>
            <a:r>
              <a:rPr lang="en-US" dirty="0">
                <a:latin typeface="Bahnschrift" panose="020B0502040204020203" pitchFamily="34" charset="0"/>
              </a:rPr>
              <a:t>EOQ = Economic Order </a:t>
            </a:r>
            <a:r>
              <a:rPr lang="en-US" dirty="0" smtClean="0">
                <a:latin typeface="Bahnschrift" panose="020B0502040204020203" pitchFamily="34" charset="0"/>
              </a:rPr>
              <a:t>Quantity</a:t>
            </a:r>
          </a:p>
          <a:p>
            <a:pPr marL="0" indent="0">
              <a:lnSpc>
                <a:spcPct val="120000"/>
              </a:lnSpc>
              <a:buNone/>
            </a:pPr>
            <a:r>
              <a:rPr lang="en-US" dirty="0" smtClean="0">
                <a:latin typeface="Bahnschrift" panose="020B0502040204020203" pitchFamily="34" charset="0"/>
              </a:rPr>
              <a:t>	O</a:t>
            </a:r>
            <a:r>
              <a:rPr lang="en-US" dirty="0">
                <a:latin typeface="Bahnschrift" panose="020B0502040204020203" pitchFamily="34" charset="0"/>
              </a:rPr>
              <a:t>= order cost per order </a:t>
            </a:r>
            <a:endParaRPr lang="en-US" dirty="0" smtClean="0">
              <a:latin typeface="Bahnschrift" panose="020B0502040204020203" pitchFamily="34" charset="0"/>
            </a:endParaRPr>
          </a:p>
          <a:p>
            <a:pPr marL="0" indent="0">
              <a:lnSpc>
                <a:spcPct val="120000"/>
              </a:lnSpc>
              <a:buNone/>
            </a:pPr>
            <a:r>
              <a:rPr lang="en-US" dirty="0" smtClean="0">
                <a:latin typeface="Bahnschrift" panose="020B0502040204020203" pitchFamily="34" charset="0"/>
              </a:rPr>
              <a:t>	Q </a:t>
            </a:r>
            <a:r>
              <a:rPr lang="en-US" dirty="0">
                <a:latin typeface="Bahnschrift" panose="020B0502040204020203" pitchFamily="34" charset="0"/>
              </a:rPr>
              <a:t>= Annual quantity required in </a:t>
            </a:r>
            <a:r>
              <a:rPr lang="en-US" dirty="0" smtClean="0">
                <a:latin typeface="Bahnschrift" panose="020B0502040204020203" pitchFamily="34" charset="0"/>
              </a:rPr>
              <a:t>units</a:t>
            </a:r>
          </a:p>
          <a:p>
            <a:pPr marL="0" indent="0">
              <a:lnSpc>
                <a:spcPct val="120000"/>
              </a:lnSpc>
              <a:buNone/>
            </a:pPr>
            <a:r>
              <a:rPr lang="en-US" dirty="0" smtClean="0">
                <a:latin typeface="Bahnschrift" panose="020B0502040204020203" pitchFamily="34" charset="0"/>
              </a:rPr>
              <a:t> 	C </a:t>
            </a:r>
            <a:r>
              <a:rPr lang="en-US" dirty="0">
                <a:latin typeface="Bahnschrift" panose="020B0502040204020203" pitchFamily="34" charset="0"/>
              </a:rPr>
              <a:t>=Carrying cost per unit per annum</a:t>
            </a:r>
            <a:endParaRPr lang="en-IN" dirty="0">
              <a:latin typeface="Bahnschrift" panose="020B0502040204020203" pitchFamily="34" charset="0"/>
            </a:endParaRPr>
          </a:p>
        </p:txBody>
      </p:sp>
      <p:sp>
        <p:nvSpPr>
          <p:cNvPr id="4" name="Slide Number Placeholder 3"/>
          <p:cNvSpPr>
            <a:spLocks noGrp="1"/>
          </p:cNvSpPr>
          <p:nvPr>
            <p:ph type="sldNum" sz="quarter" idx="12"/>
          </p:nvPr>
        </p:nvSpPr>
        <p:spPr>
          <a:xfrm>
            <a:off x="6553200" y="6309320"/>
            <a:ext cx="2133600" cy="365125"/>
          </a:xfrm>
        </p:spPr>
        <p:txBody>
          <a:bodyPr/>
          <a:lstStyle/>
          <a:p>
            <a:fld id="{0E4A57ED-19FC-4E9B-A67E-AFA7B208B784}" type="slidenum">
              <a:rPr lang="en-IN" smtClean="0"/>
              <a:pPr/>
              <a:t>13</a:t>
            </a:fld>
            <a:endParaRPr lang="en-IN" dirty="0"/>
          </a:p>
        </p:txBody>
      </p:sp>
    </p:spTree>
    <p:extLst>
      <p:ext uri="{BB962C8B-B14F-4D97-AF65-F5344CB8AC3E}">
        <p14:creationId xmlns="" xmlns:p14="http://schemas.microsoft.com/office/powerpoint/2010/main" val="227980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pPr marL="0" indent="0" algn="just">
              <a:buNone/>
            </a:pPr>
            <a:r>
              <a:rPr lang="en-US" sz="2400" b="1" dirty="0" smtClean="0">
                <a:solidFill>
                  <a:schemeClr val="accent6">
                    <a:lumMod val="50000"/>
                  </a:schemeClr>
                </a:solidFill>
                <a:latin typeface="Bahnschrift" panose="020B0502040204020203" pitchFamily="34" charset="0"/>
              </a:rPr>
              <a:t>LEVEL SETTING </a:t>
            </a:r>
          </a:p>
          <a:p>
            <a:pPr marL="0" indent="0" algn="just">
              <a:buNone/>
            </a:pPr>
            <a:endParaRPr lang="en-US" sz="2400" b="1" dirty="0" smtClean="0">
              <a:solidFill>
                <a:schemeClr val="accent6">
                  <a:lumMod val="50000"/>
                </a:schemeClr>
              </a:solidFill>
              <a:latin typeface="Bahnschrift" panose="020B0502040204020203" pitchFamily="34" charset="0"/>
            </a:endParaRPr>
          </a:p>
          <a:p>
            <a:pPr algn="just"/>
            <a:r>
              <a:rPr lang="en-US" sz="2400" dirty="0" smtClean="0">
                <a:latin typeface="Bahnschrift" panose="020B0502040204020203" pitchFamily="34" charset="0"/>
              </a:rPr>
              <a:t>It </a:t>
            </a:r>
            <a:r>
              <a:rPr lang="en-US" sz="2400" dirty="0">
                <a:latin typeface="Bahnschrift" panose="020B0502040204020203" pitchFamily="34" charset="0"/>
              </a:rPr>
              <a:t>is to determine the correct or most optimal stock level so as to avoid overstocking or understocking of materials. </a:t>
            </a:r>
            <a:endParaRPr lang="en-US" sz="2400" dirty="0" smtClean="0">
              <a:latin typeface="Bahnschrift" panose="020B0502040204020203" pitchFamily="34" charset="0"/>
            </a:endParaRPr>
          </a:p>
          <a:p>
            <a:pPr algn="just"/>
            <a:r>
              <a:rPr lang="en-US" sz="2400" dirty="0" smtClean="0">
                <a:latin typeface="Bahnschrift" panose="020B0502040204020203" pitchFamily="34" charset="0"/>
              </a:rPr>
              <a:t>These </a:t>
            </a:r>
            <a:r>
              <a:rPr lang="en-US" sz="2400" dirty="0">
                <a:latin typeface="Bahnschrift" panose="020B0502040204020203" pitchFamily="34" charset="0"/>
              </a:rPr>
              <a:t>levels are known as the Maximum, Minimum and Re-order levels</a:t>
            </a:r>
            <a:r>
              <a:rPr lang="en-US" sz="2400" dirty="0" smtClean="0">
                <a:latin typeface="Bahnschrift" panose="020B0502040204020203" pitchFamily="34" charset="0"/>
              </a:rPr>
              <a:t>.</a:t>
            </a:r>
          </a:p>
          <a:p>
            <a:pPr algn="just"/>
            <a:endParaRPr lang="en-US" sz="2400" dirty="0" smtClean="0">
              <a:latin typeface="Bahnschrift" panose="020B0502040204020203" pitchFamily="34" charset="0"/>
            </a:endParaRPr>
          </a:p>
          <a:p>
            <a:pPr marL="0" indent="0" algn="just">
              <a:buNone/>
            </a:pPr>
            <a:r>
              <a:rPr lang="en-US" sz="2400" b="1" dirty="0" smtClean="0">
                <a:solidFill>
                  <a:schemeClr val="accent5">
                    <a:lumMod val="50000"/>
                  </a:schemeClr>
                </a:solidFill>
                <a:latin typeface="Bahnschrift" panose="020B0502040204020203" pitchFamily="34" charset="0"/>
              </a:rPr>
              <a:t>MINIMUM LEVEL/SAFETY STOCK </a:t>
            </a:r>
          </a:p>
          <a:p>
            <a:pPr marL="0" indent="0" algn="just">
              <a:buNone/>
            </a:pPr>
            <a:endParaRPr lang="en-US" sz="2400" b="1" dirty="0" smtClean="0">
              <a:solidFill>
                <a:schemeClr val="accent5">
                  <a:lumMod val="50000"/>
                </a:schemeClr>
              </a:solidFill>
              <a:latin typeface="Bahnschrift" panose="020B0502040204020203" pitchFamily="34" charset="0"/>
            </a:endParaRPr>
          </a:p>
          <a:p>
            <a:pPr algn="just"/>
            <a:r>
              <a:rPr lang="en-US" sz="2400" dirty="0" smtClean="0">
                <a:latin typeface="Bahnschrift" panose="020B0502040204020203" pitchFamily="34" charset="0"/>
              </a:rPr>
              <a:t>The </a:t>
            </a:r>
            <a:r>
              <a:rPr lang="en-US" sz="2400" dirty="0">
                <a:latin typeface="Bahnschrift" panose="020B0502040204020203" pitchFamily="34" charset="0"/>
              </a:rPr>
              <a:t>minimum level is that level of stock that provides a safety buffer in the event of increased demand or reduced receipt of stock caused by the lengthening of lead time. </a:t>
            </a:r>
          </a:p>
          <a:p>
            <a:pPr algn="just"/>
            <a:r>
              <a:rPr lang="en-US" sz="2400" dirty="0" smtClean="0">
                <a:latin typeface="Bahnschrift" panose="020B0502040204020203" pitchFamily="34" charset="0"/>
              </a:rPr>
              <a:t>The </a:t>
            </a:r>
            <a:r>
              <a:rPr lang="en-US" sz="2400" dirty="0">
                <a:latin typeface="Bahnschrift" panose="020B0502040204020203" pitchFamily="34" charset="0"/>
              </a:rPr>
              <a:t>stock level should not be allowed to fall below the safety stock.</a:t>
            </a:r>
          </a:p>
          <a:p>
            <a:pPr marL="0" indent="0" algn="just">
              <a:buNone/>
            </a:pPr>
            <a:r>
              <a:rPr lang="en-US" sz="2400" dirty="0">
                <a:latin typeface="Bahnschrift" panose="020B0502040204020203" pitchFamily="34" charset="0"/>
              </a:rPr>
              <a:t>Min level= Re-order level – Avg. usage in avg. lead time</a:t>
            </a:r>
            <a:endParaRPr lang="en-IN" sz="2400" dirty="0">
              <a:latin typeface="Bahnschrift" panose="020B0502040204020203" pitchFamily="34" charset="0"/>
            </a:endParaRPr>
          </a:p>
          <a:p>
            <a:pPr algn="just"/>
            <a:endParaRPr lang="en-IN" sz="24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14</a:t>
            </a:fld>
            <a:endParaRPr lang="en-IN"/>
          </a:p>
        </p:txBody>
      </p:sp>
    </p:spTree>
    <p:extLst>
      <p:ext uri="{BB962C8B-B14F-4D97-AF65-F5344CB8AC3E}">
        <p14:creationId xmlns="" xmlns:p14="http://schemas.microsoft.com/office/powerpoint/2010/main" val="274482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85000" lnSpcReduction="20000"/>
          </a:bodyPr>
          <a:lstStyle/>
          <a:p>
            <a:pPr marL="0" indent="0">
              <a:lnSpc>
                <a:spcPct val="120000"/>
              </a:lnSpc>
              <a:buNone/>
            </a:pPr>
            <a:endParaRPr lang="en-US" b="1" dirty="0" smtClean="0">
              <a:solidFill>
                <a:srgbClr val="C00000"/>
              </a:solidFill>
              <a:latin typeface="Bahnschrift" pitchFamily="34" charset="0"/>
            </a:endParaRPr>
          </a:p>
          <a:p>
            <a:pPr marL="0" indent="0">
              <a:lnSpc>
                <a:spcPct val="120000"/>
              </a:lnSpc>
              <a:buNone/>
            </a:pPr>
            <a:r>
              <a:rPr lang="en-US" b="1" dirty="0" smtClean="0">
                <a:solidFill>
                  <a:srgbClr val="C00000"/>
                </a:solidFill>
                <a:latin typeface="Bahnschrift" pitchFamily="34" charset="0"/>
              </a:rPr>
              <a:t>RE-ORDER LEVEL </a:t>
            </a:r>
          </a:p>
          <a:p>
            <a:pPr>
              <a:lnSpc>
                <a:spcPct val="120000"/>
              </a:lnSpc>
            </a:pPr>
            <a:r>
              <a:rPr lang="en-US" dirty="0" smtClean="0">
                <a:latin typeface="Bahnschrift" pitchFamily="34" charset="0"/>
              </a:rPr>
              <a:t>The </a:t>
            </a:r>
            <a:r>
              <a:rPr lang="en-US" dirty="0">
                <a:latin typeface="Bahnschrift" pitchFamily="34" charset="0"/>
              </a:rPr>
              <a:t>level of stock of material at which a new order for the material should be </a:t>
            </a:r>
            <a:r>
              <a:rPr lang="en-US" dirty="0" smtClean="0">
                <a:latin typeface="Bahnschrift" pitchFamily="34" charset="0"/>
              </a:rPr>
              <a:t>placed.</a:t>
            </a:r>
          </a:p>
          <a:p>
            <a:pPr>
              <a:lnSpc>
                <a:spcPct val="120000"/>
              </a:lnSpc>
            </a:pPr>
            <a:r>
              <a:rPr lang="en-US" dirty="0" smtClean="0">
                <a:latin typeface="Bahnschrift" pitchFamily="34" charset="0"/>
              </a:rPr>
              <a:t>The </a:t>
            </a:r>
            <a:r>
              <a:rPr lang="en-US" dirty="0">
                <a:latin typeface="Bahnschrift" pitchFamily="34" charset="0"/>
              </a:rPr>
              <a:t>formula: </a:t>
            </a:r>
            <a:endParaRPr lang="en-US" dirty="0" smtClean="0">
              <a:latin typeface="Bahnschrift" pitchFamily="34" charset="0"/>
            </a:endParaRPr>
          </a:p>
          <a:p>
            <a:pPr marL="0" indent="0">
              <a:lnSpc>
                <a:spcPct val="120000"/>
              </a:lnSpc>
              <a:buNone/>
            </a:pPr>
            <a:r>
              <a:rPr lang="en-US" dirty="0" smtClean="0">
                <a:latin typeface="Bahnschrift" pitchFamily="34" charset="0"/>
              </a:rPr>
              <a:t>Re-order </a:t>
            </a:r>
            <a:r>
              <a:rPr lang="en-US" dirty="0">
                <a:latin typeface="Bahnschrift" pitchFamily="34" charset="0"/>
              </a:rPr>
              <a:t>level = (Maximum usage * </a:t>
            </a:r>
            <a:r>
              <a:rPr lang="en-US" dirty="0" smtClean="0">
                <a:latin typeface="Bahnschrift" pitchFamily="34" charset="0"/>
              </a:rPr>
              <a:t>Maximum </a:t>
            </a:r>
            <a:r>
              <a:rPr lang="en-US" dirty="0">
                <a:latin typeface="Bahnschrift" pitchFamily="34" charset="0"/>
              </a:rPr>
              <a:t>lead time </a:t>
            </a:r>
            <a:r>
              <a:rPr lang="en-US" dirty="0" smtClean="0">
                <a:latin typeface="Bahnschrift" pitchFamily="34" charset="0"/>
              </a:rPr>
              <a:t>)</a:t>
            </a:r>
          </a:p>
          <a:p>
            <a:pPr marL="0" indent="0">
              <a:lnSpc>
                <a:spcPct val="120000"/>
              </a:lnSpc>
              <a:buNone/>
            </a:pPr>
            <a:endParaRPr lang="en-US" b="1" dirty="0" smtClean="0">
              <a:solidFill>
                <a:schemeClr val="tx2">
                  <a:lumMod val="50000"/>
                </a:schemeClr>
              </a:solidFill>
              <a:latin typeface="Bahnschrift" pitchFamily="34" charset="0"/>
            </a:endParaRPr>
          </a:p>
          <a:p>
            <a:pPr marL="0" indent="0">
              <a:lnSpc>
                <a:spcPct val="120000"/>
              </a:lnSpc>
              <a:buNone/>
            </a:pPr>
            <a:r>
              <a:rPr lang="en-US" b="1" dirty="0" smtClean="0">
                <a:solidFill>
                  <a:schemeClr val="tx2">
                    <a:lumMod val="50000"/>
                  </a:schemeClr>
                </a:solidFill>
                <a:latin typeface="Bahnschrift" pitchFamily="34" charset="0"/>
              </a:rPr>
              <a:t>MAXIMUM LEVEL </a:t>
            </a:r>
          </a:p>
          <a:p>
            <a:pPr>
              <a:lnSpc>
                <a:spcPct val="120000"/>
              </a:lnSpc>
            </a:pPr>
            <a:r>
              <a:rPr lang="en-US" dirty="0" smtClean="0">
                <a:latin typeface="Bahnschrift" pitchFamily="34" charset="0"/>
              </a:rPr>
              <a:t>The </a:t>
            </a:r>
            <a:r>
              <a:rPr lang="en-US" dirty="0">
                <a:latin typeface="Bahnschrift" pitchFamily="34" charset="0"/>
              </a:rPr>
              <a:t>maximum stock level is highest level of stock planned to be held. </a:t>
            </a:r>
            <a:endParaRPr lang="en-US" dirty="0" smtClean="0">
              <a:latin typeface="Bahnschrift" pitchFamily="34" charset="0"/>
            </a:endParaRPr>
          </a:p>
          <a:p>
            <a:pPr>
              <a:lnSpc>
                <a:spcPct val="120000"/>
              </a:lnSpc>
            </a:pPr>
            <a:r>
              <a:rPr lang="en-US" dirty="0" smtClean="0">
                <a:latin typeface="Bahnschrift" pitchFamily="34" charset="0"/>
              </a:rPr>
              <a:t>Any </a:t>
            </a:r>
            <a:r>
              <a:rPr lang="en-US" dirty="0">
                <a:latin typeface="Bahnschrift" pitchFamily="34" charset="0"/>
              </a:rPr>
              <a:t>amount above the maximum level will be considered as excessive stock. </a:t>
            </a:r>
            <a:endParaRPr lang="en-US" dirty="0" smtClean="0">
              <a:latin typeface="Bahnschrift" pitchFamily="34" charset="0"/>
            </a:endParaRPr>
          </a:p>
          <a:p>
            <a:pPr>
              <a:lnSpc>
                <a:spcPct val="120000"/>
              </a:lnSpc>
            </a:pPr>
            <a:r>
              <a:rPr lang="en-US" dirty="0" smtClean="0">
                <a:latin typeface="Bahnschrift" pitchFamily="34" charset="0"/>
              </a:rPr>
              <a:t>The </a:t>
            </a:r>
            <a:r>
              <a:rPr lang="en-US" dirty="0">
                <a:latin typeface="Bahnschrift" pitchFamily="34" charset="0"/>
              </a:rPr>
              <a:t>formula: </a:t>
            </a:r>
            <a:endParaRPr lang="en-US" dirty="0" smtClean="0">
              <a:latin typeface="Bahnschrift" pitchFamily="34" charset="0"/>
            </a:endParaRPr>
          </a:p>
          <a:p>
            <a:pPr marL="0" indent="0">
              <a:lnSpc>
                <a:spcPct val="120000"/>
              </a:lnSpc>
              <a:buNone/>
            </a:pPr>
            <a:r>
              <a:rPr lang="en-US" dirty="0" smtClean="0">
                <a:latin typeface="Bahnschrift" pitchFamily="34" charset="0"/>
              </a:rPr>
              <a:t>Max </a:t>
            </a:r>
            <a:r>
              <a:rPr lang="en-US" dirty="0">
                <a:latin typeface="Bahnschrift" pitchFamily="34" charset="0"/>
              </a:rPr>
              <a:t>level = re-order level + Re-order </a:t>
            </a:r>
            <a:r>
              <a:rPr lang="en-US" dirty="0" smtClean="0">
                <a:latin typeface="Bahnschrift" pitchFamily="34" charset="0"/>
              </a:rPr>
              <a:t>quantity(EOQ</a:t>
            </a:r>
            <a:r>
              <a:rPr lang="en-US" dirty="0">
                <a:latin typeface="Bahnschrift" pitchFamily="34" charset="0"/>
              </a:rPr>
              <a:t>) –Min anticipated usage in Minimum lead</a:t>
            </a:r>
            <a:endParaRPr lang="en-IN"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15</a:t>
            </a:fld>
            <a:endParaRPr lang="en-IN"/>
          </a:p>
        </p:txBody>
      </p:sp>
    </p:spTree>
    <p:extLst>
      <p:ext uri="{BB962C8B-B14F-4D97-AF65-F5344CB8AC3E}">
        <p14:creationId xmlns="" xmlns:p14="http://schemas.microsoft.com/office/powerpoint/2010/main" val="2300882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Bahnschrift" pitchFamily="34" charset="0"/>
              </a:rPr>
              <a:t>LABOUR COSTING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85860"/>
            <a:ext cx="8543956" cy="5000660"/>
          </a:xfrm>
        </p:spPr>
        <p:txBody>
          <a:bodyPr>
            <a:normAutofit fontScale="70000" lnSpcReduction="20000"/>
          </a:bodyPr>
          <a:lstStyle/>
          <a:p>
            <a:pPr marL="0" indent="0">
              <a:buNone/>
            </a:pPr>
            <a:r>
              <a:rPr lang="en-US" dirty="0" smtClean="0">
                <a:latin typeface="Bahnschrift" pitchFamily="34" charset="0"/>
              </a:rPr>
              <a:t>labor is such a factor of production that is active and it makes other factors active</a:t>
            </a:r>
          </a:p>
          <a:p>
            <a:pPr marL="0" indent="0">
              <a:buNone/>
            </a:pPr>
            <a:endParaRPr lang="en-US" dirty="0" smtClean="0">
              <a:latin typeface="Bahnschrift" pitchFamily="34" charset="0"/>
            </a:endParaRPr>
          </a:p>
          <a:p>
            <a:pPr marL="0" indent="0">
              <a:buNone/>
            </a:pPr>
            <a:r>
              <a:rPr lang="en-US" b="1" dirty="0" smtClean="0">
                <a:solidFill>
                  <a:srgbClr val="C00000"/>
                </a:solidFill>
                <a:latin typeface="Bahnschrift" pitchFamily="34" charset="0"/>
              </a:rPr>
              <a:t>Idle Time:</a:t>
            </a:r>
          </a:p>
          <a:p>
            <a:pPr>
              <a:buNone/>
            </a:pPr>
            <a:r>
              <a:rPr lang="en-US" dirty="0" smtClean="0">
                <a:latin typeface="Bahnschrift" pitchFamily="34" charset="0"/>
              </a:rPr>
              <a:t>the time at which the worker don’t work or stays idle, is called idle time. There may be many reason for idle time-</a:t>
            </a:r>
          </a:p>
          <a:p>
            <a:pPr marL="514350" indent="-514350">
              <a:buAutoNum type="alphaUcParenR"/>
            </a:pPr>
            <a:r>
              <a:rPr lang="en-US" dirty="0" smtClean="0">
                <a:latin typeface="Bahnschrift" pitchFamily="34" charset="0"/>
              </a:rPr>
              <a:t>inefficient management</a:t>
            </a:r>
          </a:p>
          <a:p>
            <a:pPr marL="514350" indent="-514350">
              <a:buAutoNum type="alphaUcParenR"/>
            </a:pPr>
            <a:r>
              <a:rPr lang="en-US" dirty="0" smtClean="0">
                <a:latin typeface="Bahnschrift" pitchFamily="34" charset="0"/>
              </a:rPr>
              <a:t>Unscientific planning</a:t>
            </a:r>
          </a:p>
          <a:p>
            <a:pPr marL="514350" indent="-514350">
              <a:buAutoNum type="alphaUcParenR"/>
            </a:pPr>
            <a:r>
              <a:rPr lang="en-US" dirty="0" smtClean="0">
                <a:latin typeface="Bahnschrift" pitchFamily="34" charset="0"/>
              </a:rPr>
              <a:t>Negligence of officers</a:t>
            </a:r>
          </a:p>
          <a:p>
            <a:pPr marL="514350" indent="-514350">
              <a:buAutoNum type="alphaUcParenR"/>
            </a:pPr>
            <a:r>
              <a:rPr lang="en-US" dirty="0" smtClean="0">
                <a:latin typeface="Bahnschrift" pitchFamily="34" charset="0"/>
              </a:rPr>
              <a:t>Conflict between employees and employers</a:t>
            </a:r>
          </a:p>
          <a:p>
            <a:pPr marL="514350" indent="-514350">
              <a:buAutoNum type="alphaUcParenR"/>
            </a:pPr>
            <a:r>
              <a:rPr lang="en-US" dirty="0" smtClean="0">
                <a:latin typeface="Bahnschrift" pitchFamily="34" charset="0"/>
              </a:rPr>
              <a:t>Economic reason</a:t>
            </a:r>
          </a:p>
          <a:p>
            <a:pPr marL="514350" indent="-514350">
              <a:buAutoNum type="alphaUcParenR"/>
            </a:pPr>
            <a:r>
              <a:rPr lang="en-US" dirty="0" smtClean="0">
                <a:latin typeface="Bahnschrift" pitchFamily="34" charset="0"/>
              </a:rPr>
              <a:t>Special reason</a:t>
            </a:r>
          </a:p>
          <a:p>
            <a:pPr marL="514350" indent="-514350">
              <a:buNone/>
            </a:pPr>
            <a:r>
              <a:rPr lang="en-US" dirty="0" smtClean="0">
                <a:latin typeface="Bahnschrift" pitchFamily="34" charset="0"/>
              </a:rPr>
              <a:t>  there are two types of loss related to idle time-</a:t>
            </a:r>
          </a:p>
          <a:p>
            <a:pPr marL="514350" indent="-514350">
              <a:buNone/>
            </a:pPr>
            <a:endParaRPr lang="en-US" dirty="0" smtClean="0">
              <a:latin typeface="Bahnschrift" pitchFamily="34" charset="0"/>
            </a:endParaRPr>
          </a:p>
          <a:p>
            <a:pPr marL="514350" indent="-514350">
              <a:buNone/>
            </a:pPr>
            <a:r>
              <a:rPr lang="en-US" dirty="0" smtClean="0">
                <a:latin typeface="Bahnschrift" pitchFamily="34" charset="0"/>
              </a:rPr>
              <a:t> a) Normal loss- </a:t>
            </a:r>
          </a:p>
          <a:p>
            <a:pPr marL="514350" indent="-514350">
              <a:buFont typeface="Wingdings" pitchFamily="2" charset="2"/>
              <a:buChar char="ü"/>
            </a:pPr>
            <a:r>
              <a:rPr lang="en-US" dirty="0" smtClean="0">
                <a:latin typeface="Bahnschrift" pitchFamily="34" charset="0"/>
              </a:rPr>
              <a:t>time taken in motion from one door to department</a:t>
            </a:r>
          </a:p>
          <a:p>
            <a:pPr marL="514350" indent="-514350">
              <a:buFont typeface="Wingdings" pitchFamily="2" charset="2"/>
              <a:buChar char="ü"/>
            </a:pPr>
            <a:r>
              <a:rPr lang="en-US" dirty="0" smtClean="0">
                <a:latin typeface="Bahnschrift" pitchFamily="34" charset="0"/>
              </a:rPr>
              <a:t>refreshment time</a:t>
            </a:r>
          </a:p>
          <a:p>
            <a:pPr marL="514350" indent="-514350">
              <a:buFont typeface="Wingdings" pitchFamily="2" charset="2"/>
              <a:buChar char="ü"/>
            </a:pPr>
            <a:r>
              <a:rPr lang="en-US" dirty="0" smtClean="0">
                <a:latin typeface="Bahnschrift" pitchFamily="34" charset="0"/>
              </a:rPr>
              <a:t>Time take to move from one job to another on machine to another</a:t>
            </a:r>
          </a:p>
          <a:p>
            <a:pPr marL="0" indent="0">
              <a:buNone/>
            </a:pPr>
            <a:endParaRPr lang="en-IN" dirty="0" smtClean="0">
              <a:latin typeface="Bahnschrift" pitchFamily="34" charset="0"/>
            </a:endParaRPr>
          </a:p>
          <a:p>
            <a:pPr marL="0" indent="0">
              <a:buNone/>
            </a:pPr>
            <a:endParaRPr lang="en-IN"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16</a:t>
            </a:fld>
            <a:endParaRPr lang="en-IN"/>
          </a:p>
        </p:txBody>
      </p:sp>
    </p:spTree>
    <p:extLst>
      <p:ext uri="{BB962C8B-B14F-4D97-AF65-F5344CB8AC3E}">
        <p14:creationId xmlns="" xmlns:p14="http://schemas.microsoft.com/office/powerpoint/2010/main" val="3259834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Autofit/>
          </a:bodyPr>
          <a:lstStyle/>
          <a:p>
            <a:pPr>
              <a:buNone/>
            </a:pPr>
            <a:r>
              <a:rPr lang="en-US" sz="2000" dirty="0">
                <a:latin typeface="Bahnschrift" pitchFamily="34" charset="0"/>
              </a:rPr>
              <a:t>2) Abnormal loss- 1) failure of machine</a:t>
            </a:r>
          </a:p>
          <a:p>
            <a:pPr>
              <a:buNone/>
            </a:pPr>
            <a:r>
              <a:rPr lang="en-US" sz="2000" dirty="0">
                <a:latin typeface="Bahnschrift" pitchFamily="34" charset="0"/>
              </a:rPr>
              <a:t>                                  2) conflict</a:t>
            </a:r>
          </a:p>
          <a:p>
            <a:pPr>
              <a:buNone/>
            </a:pPr>
            <a:r>
              <a:rPr lang="en-US" sz="2000" dirty="0">
                <a:latin typeface="Bahnschrift" pitchFamily="34" charset="0"/>
              </a:rPr>
              <a:t>                                  3) negligence of managers</a:t>
            </a:r>
          </a:p>
          <a:p>
            <a:pPr>
              <a:buNone/>
            </a:pPr>
            <a:endParaRPr lang="en-US" sz="2000" dirty="0">
              <a:latin typeface="Bahnschrift" pitchFamily="34" charset="0"/>
            </a:endParaRPr>
          </a:p>
          <a:p>
            <a:pPr>
              <a:buNone/>
            </a:pPr>
            <a:r>
              <a:rPr lang="en-US" sz="2000" dirty="0">
                <a:latin typeface="Bahnschrift" pitchFamily="34" charset="0"/>
              </a:rPr>
              <a:t> </a:t>
            </a:r>
            <a:r>
              <a:rPr lang="en-US" sz="2000" b="1" dirty="0" smtClean="0">
                <a:solidFill>
                  <a:srgbClr val="C00000"/>
                </a:solidFill>
                <a:latin typeface="Bahnschrift" pitchFamily="34" charset="0"/>
              </a:rPr>
              <a:t>OVERTIME:</a:t>
            </a:r>
          </a:p>
          <a:p>
            <a:pPr>
              <a:buNone/>
            </a:pPr>
            <a:endParaRPr lang="en-US" sz="2000" b="1" dirty="0">
              <a:solidFill>
                <a:srgbClr val="C00000"/>
              </a:solidFill>
              <a:latin typeface="Bahnschrift" pitchFamily="34" charset="0"/>
            </a:endParaRPr>
          </a:p>
          <a:p>
            <a:pPr>
              <a:buNone/>
            </a:pPr>
            <a:r>
              <a:rPr lang="en-US" sz="2000" dirty="0">
                <a:latin typeface="Bahnschrift" pitchFamily="34" charset="0"/>
              </a:rPr>
              <a:t>When a worker works more than normal working hour, it is said that he is doing overtime. The following are the reason of overtime-</a:t>
            </a:r>
          </a:p>
          <a:p>
            <a:pPr>
              <a:buNone/>
            </a:pPr>
            <a:r>
              <a:rPr lang="en-US" sz="2000" dirty="0">
                <a:latin typeface="Bahnschrift" pitchFamily="34" charset="0"/>
              </a:rPr>
              <a:t>   1) increase in the demand </a:t>
            </a:r>
          </a:p>
          <a:p>
            <a:pPr>
              <a:buNone/>
            </a:pPr>
            <a:r>
              <a:rPr lang="en-US" sz="2000" dirty="0">
                <a:latin typeface="Bahnschrift" pitchFamily="34" charset="0"/>
              </a:rPr>
              <a:t>   2) insufficient workers</a:t>
            </a:r>
          </a:p>
          <a:p>
            <a:pPr>
              <a:buNone/>
            </a:pPr>
            <a:r>
              <a:rPr lang="en-US" sz="2000" dirty="0">
                <a:latin typeface="Bahnschrift" pitchFamily="34" charset="0"/>
              </a:rPr>
              <a:t>   3) use of perishable raw material</a:t>
            </a:r>
          </a:p>
          <a:p>
            <a:pPr>
              <a:buNone/>
            </a:pPr>
            <a:r>
              <a:rPr lang="en-US" sz="2000" dirty="0">
                <a:latin typeface="Bahnschrift" pitchFamily="34" charset="0"/>
              </a:rPr>
              <a:t>   4) prompt completion of order</a:t>
            </a:r>
          </a:p>
          <a:p>
            <a:pPr>
              <a:buNone/>
            </a:pPr>
            <a:r>
              <a:rPr lang="en-US" sz="2000" dirty="0">
                <a:latin typeface="Bahnschrift" pitchFamily="34" charset="0"/>
              </a:rPr>
              <a:t>   5) inefficient management</a:t>
            </a:r>
          </a:p>
          <a:p>
            <a:pPr>
              <a:buNone/>
            </a:pPr>
            <a:r>
              <a:rPr lang="en-US" sz="2000" dirty="0">
                <a:latin typeface="Bahnschrift" pitchFamily="34" charset="0"/>
              </a:rPr>
              <a:t>   6) lack of place or machine in the </a:t>
            </a:r>
            <a:r>
              <a:rPr lang="en-US" sz="2000" dirty="0" smtClean="0">
                <a:latin typeface="Bahnschrift" pitchFamily="34" charset="0"/>
              </a:rPr>
              <a:t>factory</a:t>
            </a:r>
          </a:p>
          <a:p>
            <a:pPr>
              <a:buNone/>
            </a:pPr>
            <a:endParaRPr lang="en-US" sz="2000" dirty="0">
              <a:latin typeface="Bahnschrift" pitchFamily="34" charset="0"/>
            </a:endParaRPr>
          </a:p>
          <a:p>
            <a:pPr>
              <a:buNone/>
            </a:pPr>
            <a:r>
              <a:rPr lang="en-US" sz="2000" dirty="0">
                <a:latin typeface="Bahnschrift" pitchFamily="34" charset="0"/>
              </a:rPr>
              <a:t>    </a:t>
            </a:r>
          </a:p>
          <a:p>
            <a:pPr>
              <a:buNone/>
            </a:pPr>
            <a:endParaRPr lang="en-US" sz="2000" dirty="0">
              <a:latin typeface="Bahnschrift" pitchFamily="34" charset="0"/>
            </a:endParaRPr>
          </a:p>
          <a:p>
            <a:endParaRPr lang="en-IN" sz="2000"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17</a:t>
            </a:fld>
            <a:endParaRPr lang="en-IN"/>
          </a:p>
        </p:txBody>
      </p:sp>
    </p:spTree>
    <p:extLst>
      <p:ext uri="{BB962C8B-B14F-4D97-AF65-F5344CB8AC3E}">
        <p14:creationId xmlns="" xmlns:p14="http://schemas.microsoft.com/office/powerpoint/2010/main" val="1060818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a:solidFill>
                  <a:srgbClr val="002060"/>
                </a:solidFill>
                <a:latin typeface="Bahnschrift" pitchFamily="34" charset="0"/>
              </a:rPr>
              <a:t>Method of wages payment : </a:t>
            </a:r>
            <a:endParaRPr lang="en-US" b="1" dirty="0" smtClean="0">
              <a:solidFill>
                <a:srgbClr val="002060"/>
              </a:solidFill>
              <a:latin typeface="Bahnschrift" pitchFamily="34" charset="0"/>
            </a:endParaRPr>
          </a:p>
          <a:p>
            <a:pPr>
              <a:buNone/>
            </a:pPr>
            <a:r>
              <a:rPr lang="en-US" dirty="0" smtClean="0">
                <a:latin typeface="Bahnschrift" pitchFamily="34" charset="0"/>
              </a:rPr>
              <a:t>the </a:t>
            </a:r>
            <a:r>
              <a:rPr lang="en-US" dirty="0">
                <a:latin typeface="Bahnschrift" pitchFamily="34" charset="0"/>
              </a:rPr>
              <a:t>following are the method of wages payment- </a:t>
            </a:r>
          </a:p>
          <a:p>
            <a:pPr>
              <a:lnSpc>
                <a:spcPct val="150000"/>
              </a:lnSpc>
              <a:buFont typeface="Wingdings" pitchFamily="2" charset="2"/>
              <a:buChar char="q"/>
            </a:pPr>
            <a:r>
              <a:rPr lang="en-US" dirty="0" smtClean="0">
                <a:latin typeface="Bahnschrift" pitchFamily="34" charset="0"/>
              </a:rPr>
              <a:t>   </a:t>
            </a:r>
            <a:r>
              <a:rPr lang="en-US" dirty="0">
                <a:latin typeface="Bahnschrift" pitchFamily="34" charset="0"/>
              </a:rPr>
              <a:t>A) on the basis of time</a:t>
            </a:r>
          </a:p>
          <a:p>
            <a:pPr>
              <a:lnSpc>
                <a:spcPct val="150000"/>
              </a:lnSpc>
              <a:buFont typeface="Wingdings" pitchFamily="2" charset="2"/>
              <a:buChar char="q"/>
            </a:pPr>
            <a:r>
              <a:rPr lang="en-US" dirty="0" smtClean="0">
                <a:latin typeface="Bahnschrift" pitchFamily="34" charset="0"/>
              </a:rPr>
              <a:t>   B</a:t>
            </a:r>
            <a:r>
              <a:rPr lang="en-US" dirty="0">
                <a:latin typeface="Bahnschrift" pitchFamily="34" charset="0"/>
              </a:rPr>
              <a:t>)  Piece rate </a:t>
            </a:r>
            <a:r>
              <a:rPr lang="en-US" dirty="0" smtClean="0">
                <a:latin typeface="Bahnschrift" pitchFamily="34" charset="0"/>
              </a:rPr>
              <a:t>system</a:t>
            </a:r>
          </a:p>
          <a:p>
            <a:pPr>
              <a:lnSpc>
                <a:spcPct val="150000"/>
              </a:lnSpc>
              <a:buFont typeface="Wingdings" pitchFamily="2" charset="2"/>
              <a:buChar char="q"/>
            </a:pPr>
            <a:r>
              <a:rPr lang="en-US" dirty="0" smtClean="0">
                <a:latin typeface="Bahnschrift" pitchFamily="34" charset="0"/>
              </a:rPr>
              <a:t> </a:t>
            </a:r>
            <a:r>
              <a:rPr lang="en-US" dirty="0" smtClean="0">
                <a:latin typeface="Bahnschrift" pitchFamily="34" charset="0"/>
              </a:rPr>
              <a:t>  </a:t>
            </a:r>
            <a:r>
              <a:rPr lang="en-US" dirty="0" smtClean="0">
                <a:latin typeface="Bahnschrift" pitchFamily="34" charset="0"/>
              </a:rPr>
              <a:t>C)   Incentives plan</a:t>
            </a:r>
          </a:p>
          <a:p>
            <a:pPr>
              <a:lnSpc>
                <a:spcPct val="150000"/>
              </a:lnSpc>
              <a:buNone/>
            </a:pPr>
            <a:r>
              <a:rPr lang="en-US" dirty="0" smtClean="0">
                <a:latin typeface="Bahnschrift" pitchFamily="34" charset="0"/>
              </a:rPr>
              <a:t>                         a) </a:t>
            </a:r>
            <a:r>
              <a:rPr lang="en-US" dirty="0">
                <a:latin typeface="Bahnschrift" pitchFamily="34" charset="0"/>
              </a:rPr>
              <a:t>Premium bonus method</a:t>
            </a:r>
          </a:p>
          <a:p>
            <a:pPr>
              <a:lnSpc>
                <a:spcPct val="150000"/>
              </a:lnSpc>
              <a:buNone/>
            </a:pPr>
            <a:r>
              <a:rPr lang="en-US" dirty="0" smtClean="0">
                <a:latin typeface="Bahnschrift" pitchFamily="34" charset="0"/>
              </a:rPr>
              <a:t>                         b) </a:t>
            </a:r>
            <a:r>
              <a:rPr lang="en-US" dirty="0">
                <a:latin typeface="Bahnschrift" pitchFamily="34" charset="0"/>
              </a:rPr>
              <a:t>Halsey premium method</a:t>
            </a:r>
          </a:p>
          <a:p>
            <a:pPr>
              <a:lnSpc>
                <a:spcPct val="150000"/>
              </a:lnSpc>
              <a:buNone/>
            </a:pPr>
            <a:r>
              <a:rPr lang="en-US" dirty="0" smtClean="0">
                <a:latin typeface="Bahnschrift" pitchFamily="34" charset="0"/>
              </a:rPr>
              <a:t>                         c) </a:t>
            </a:r>
            <a:r>
              <a:rPr lang="en-US" dirty="0">
                <a:latin typeface="Bahnschrift" pitchFamily="34" charset="0"/>
              </a:rPr>
              <a:t>Rowan premium </a:t>
            </a:r>
            <a:r>
              <a:rPr lang="en-US" dirty="0" smtClean="0">
                <a:latin typeface="Bahnschrift" pitchFamily="34" charset="0"/>
              </a:rPr>
              <a:t>method</a:t>
            </a:r>
          </a:p>
          <a:p>
            <a:pPr>
              <a:buNone/>
            </a:pPr>
            <a:endParaRPr lang="en-US" dirty="0">
              <a:latin typeface="Bahnschrift" pitchFamily="34" charset="0"/>
            </a:endParaRPr>
          </a:p>
          <a:p>
            <a:endParaRPr lang="en-IN"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18</a:t>
            </a:fld>
            <a:endParaRPr lang="en-IN"/>
          </a:p>
        </p:txBody>
      </p:sp>
    </p:spTree>
    <p:extLst>
      <p:ext uri="{BB962C8B-B14F-4D97-AF65-F5344CB8AC3E}">
        <p14:creationId xmlns="" xmlns:p14="http://schemas.microsoft.com/office/powerpoint/2010/main" val="3347186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36130"/>
          </a:xfrm>
        </p:spPr>
        <p:txBody>
          <a:bodyPr>
            <a:noAutofit/>
          </a:bodyPr>
          <a:lstStyle/>
          <a:p>
            <a:pPr>
              <a:buNone/>
            </a:pPr>
            <a:r>
              <a:rPr lang="en-US" sz="2000" b="1" dirty="0" smtClean="0">
                <a:solidFill>
                  <a:schemeClr val="accent5">
                    <a:lumMod val="50000"/>
                  </a:schemeClr>
                </a:solidFill>
                <a:latin typeface="Bahnschrift" pitchFamily="34" charset="0"/>
              </a:rPr>
              <a:t>TIME RATE OF WAGES PAYMENT</a:t>
            </a:r>
            <a:r>
              <a:rPr lang="en-US" sz="2000" b="1" dirty="0" smtClean="0">
                <a:solidFill>
                  <a:schemeClr val="accent5">
                    <a:lumMod val="50000"/>
                  </a:schemeClr>
                </a:solidFill>
                <a:latin typeface="Bahnschrift" pitchFamily="34" charset="0"/>
              </a:rPr>
              <a:t>:</a:t>
            </a:r>
            <a:endParaRPr lang="en-US" sz="2000" b="1" dirty="0" smtClean="0">
              <a:solidFill>
                <a:schemeClr val="accent5">
                  <a:lumMod val="50000"/>
                </a:schemeClr>
              </a:solidFill>
              <a:latin typeface="Bahnschrift" pitchFamily="34" charset="0"/>
            </a:endParaRPr>
          </a:p>
          <a:p>
            <a:pPr algn="just">
              <a:buNone/>
            </a:pPr>
            <a:r>
              <a:rPr lang="en-US" sz="2000" dirty="0" smtClean="0">
                <a:latin typeface="Bahnschrift" pitchFamily="34" charset="0"/>
              </a:rPr>
              <a:t>	Time Rate System is otherwise called as Time Work, Day Work, Day Wages and Day Rate. It is the oldest method of remuneration. A worker is paid wages on the basis of number of hours engaged in the production activities. The </a:t>
            </a:r>
            <a:r>
              <a:rPr lang="en-US" sz="2000" b="1" dirty="0" smtClean="0">
                <a:latin typeface="Bahnschrift" pitchFamily="34" charset="0"/>
              </a:rPr>
              <a:t>output</a:t>
            </a:r>
            <a:r>
              <a:rPr lang="en-US" sz="2000" dirty="0" smtClean="0">
                <a:latin typeface="Bahnschrift" pitchFamily="34" charset="0"/>
              </a:rPr>
              <a:t> of the worker is not considered for payment of wages</a:t>
            </a:r>
          </a:p>
          <a:p>
            <a:pPr>
              <a:buNone/>
            </a:pPr>
            <a:r>
              <a:rPr lang="en-US" sz="2000" dirty="0" smtClean="0">
                <a:latin typeface="Bahnschrift" pitchFamily="34" charset="0"/>
              </a:rPr>
              <a:t>	</a:t>
            </a:r>
            <a:r>
              <a:rPr lang="en-US" sz="2000" b="1" dirty="0" smtClean="0">
                <a:solidFill>
                  <a:srgbClr val="C00000"/>
                </a:solidFill>
                <a:latin typeface="Bahnschrift" pitchFamily="34" charset="0"/>
              </a:rPr>
              <a:t>wages = hours worked * hourly wages rate</a:t>
            </a:r>
          </a:p>
          <a:p>
            <a:pPr>
              <a:buNone/>
            </a:pPr>
            <a:r>
              <a:rPr lang="en-US" sz="2000" dirty="0" smtClean="0">
                <a:latin typeface="Bahnschrift" pitchFamily="34" charset="0"/>
              </a:rPr>
              <a:t>	</a:t>
            </a:r>
            <a:r>
              <a:rPr lang="en-US" sz="2000" b="1" dirty="0" smtClean="0">
                <a:solidFill>
                  <a:srgbClr val="002060"/>
                </a:solidFill>
                <a:latin typeface="Bahnschrift" pitchFamily="34" charset="0"/>
              </a:rPr>
              <a:t>Merits</a:t>
            </a:r>
            <a:r>
              <a:rPr lang="en-US" sz="2000" dirty="0" smtClean="0">
                <a:solidFill>
                  <a:srgbClr val="002060"/>
                </a:solidFill>
                <a:latin typeface="Bahnschrift" pitchFamily="34" charset="0"/>
              </a:rPr>
              <a:t>:</a:t>
            </a:r>
            <a:r>
              <a:rPr lang="en-US" sz="2000" dirty="0" smtClean="0">
                <a:latin typeface="Bahnschrift" pitchFamily="34" charset="0"/>
              </a:rPr>
              <a:t>   1) old and popular method</a:t>
            </a:r>
          </a:p>
          <a:p>
            <a:pPr>
              <a:buNone/>
            </a:pPr>
            <a:r>
              <a:rPr lang="en-US" sz="2000" dirty="0" smtClean="0">
                <a:latin typeface="Bahnschrift" pitchFamily="34" charset="0"/>
              </a:rPr>
              <a:t>                   2) assurance of wages</a:t>
            </a:r>
          </a:p>
          <a:p>
            <a:pPr>
              <a:buNone/>
            </a:pPr>
            <a:r>
              <a:rPr lang="en-US" sz="2000" dirty="0" smtClean="0">
                <a:latin typeface="Bahnschrift" pitchFamily="34" charset="0"/>
              </a:rPr>
              <a:t>                   3) improvement in production quality</a:t>
            </a:r>
          </a:p>
          <a:p>
            <a:pPr>
              <a:buNone/>
            </a:pPr>
            <a:r>
              <a:rPr lang="en-US" sz="2000" dirty="0" smtClean="0">
                <a:latin typeface="Bahnschrift" pitchFamily="34" charset="0"/>
              </a:rPr>
              <a:t>                  4) good for employees of different category</a:t>
            </a:r>
          </a:p>
          <a:p>
            <a:pPr>
              <a:buNone/>
            </a:pPr>
            <a:r>
              <a:rPr lang="en-US" sz="2000" b="1" dirty="0" smtClean="0">
                <a:solidFill>
                  <a:srgbClr val="002060"/>
                </a:solidFill>
                <a:latin typeface="Bahnschrift" pitchFamily="34" charset="0"/>
              </a:rPr>
              <a:t>	Limitations </a:t>
            </a:r>
            <a:r>
              <a:rPr lang="en-US" sz="2000" dirty="0" smtClean="0">
                <a:latin typeface="Bahnschrift" pitchFamily="34" charset="0"/>
              </a:rPr>
              <a:t>: the followings are the demerits-</a:t>
            </a:r>
          </a:p>
          <a:p>
            <a:pPr>
              <a:buNone/>
            </a:pPr>
            <a:r>
              <a:rPr lang="en-US" sz="2000" dirty="0" smtClean="0">
                <a:latin typeface="Bahnschrift" pitchFamily="34" charset="0"/>
              </a:rPr>
              <a:t> 		     1) lack of incentive </a:t>
            </a:r>
          </a:p>
          <a:p>
            <a:pPr>
              <a:buNone/>
            </a:pPr>
            <a:r>
              <a:rPr lang="en-US" sz="2000" dirty="0" smtClean="0">
                <a:latin typeface="Bahnschrift" pitchFamily="34" charset="0"/>
              </a:rPr>
              <a:t>    		     2) need over supervision</a:t>
            </a:r>
          </a:p>
          <a:p>
            <a:pPr>
              <a:buNone/>
            </a:pPr>
            <a:r>
              <a:rPr lang="en-US" sz="2000" dirty="0" smtClean="0">
                <a:latin typeface="Bahnschrift" pitchFamily="34" charset="0"/>
              </a:rPr>
              <a:t>    		     3) no incentive to efficient labor</a:t>
            </a:r>
          </a:p>
          <a:p>
            <a:pPr>
              <a:buNone/>
            </a:pPr>
            <a:r>
              <a:rPr lang="en-US" sz="2000" dirty="0" smtClean="0">
                <a:latin typeface="Bahnschrift" pitchFamily="34" charset="0"/>
              </a:rPr>
              <a:t> 		     4) loss due to fall in production  </a:t>
            </a:r>
          </a:p>
          <a:p>
            <a:pPr>
              <a:buNone/>
            </a:pPr>
            <a:endParaRPr lang="en-US" sz="2000" dirty="0" smtClean="0">
              <a:latin typeface="Bahnschrift" pitchFamily="34" charset="0"/>
            </a:endParaRPr>
          </a:p>
          <a:p>
            <a:endParaRPr lang="en-IN" sz="2000"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19</a:t>
            </a:fld>
            <a:endParaRPr lang="en-IN"/>
          </a:p>
        </p:txBody>
      </p:sp>
    </p:spTree>
    <p:extLst>
      <p:ext uri="{BB962C8B-B14F-4D97-AF65-F5344CB8AC3E}">
        <p14:creationId xmlns="" xmlns:p14="http://schemas.microsoft.com/office/powerpoint/2010/main" val="1268252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86058"/>
            <a:ext cx="8229600" cy="1143000"/>
          </a:xfrm>
        </p:spPr>
        <p:style>
          <a:lnRef idx="1">
            <a:schemeClr val="accent3"/>
          </a:lnRef>
          <a:fillRef idx="2">
            <a:schemeClr val="accent3"/>
          </a:fillRef>
          <a:effectRef idx="1">
            <a:schemeClr val="accent3"/>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hnschrift" panose="020B0502040204020203" pitchFamily="34" charset="0"/>
              </a:rPr>
              <a:t>UNIT- 1:INTRODUCTION</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0E4A57ED-19FC-4E9B-A67E-AFA7B208B784}" type="slidenum">
              <a:rPr lang="en-IN" smtClean="0"/>
              <a:pPr/>
              <a:t>2</a:t>
            </a:fld>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buNone/>
            </a:pPr>
            <a:r>
              <a:rPr lang="en-US" sz="1600" dirty="0" smtClean="0">
                <a:latin typeface="Bahnschrift" pitchFamily="34" charset="0"/>
              </a:rPr>
              <a:t>2</a:t>
            </a:r>
            <a:r>
              <a:rPr lang="en-US" sz="1600" dirty="0">
                <a:latin typeface="Bahnschrift" pitchFamily="34" charset="0"/>
              </a:rPr>
              <a:t>) </a:t>
            </a:r>
            <a:r>
              <a:rPr lang="en-US" sz="1600" b="1" dirty="0" smtClean="0">
                <a:solidFill>
                  <a:schemeClr val="accent4">
                    <a:lumMod val="50000"/>
                  </a:schemeClr>
                </a:solidFill>
                <a:latin typeface="Bahnschrift" pitchFamily="34" charset="0"/>
              </a:rPr>
              <a:t>PIECE RATE PAYMENT SYSTEM: </a:t>
            </a:r>
          </a:p>
          <a:p>
            <a:pPr algn="just">
              <a:buNone/>
            </a:pPr>
            <a:r>
              <a:rPr lang="en-US" sz="1600" b="1" dirty="0" smtClean="0">
                <a:latin typeface="Bahnschrift" pitchFamily="34" charset="0"/>
              </a:rPr>
              <a:t>	Piece </a:t>
            </a:r>
            <a:r>
              <a:rPr lang="en-US" sz="1600" b="1" dirty="0">
                <a:latin typeface="Bahnschrift" pitchFamily="34" charset="0"/>
              </a:rPr>
              <a:t>rate pay</a:t>
            </a:r>
            <a:r>
              <a:rPr lang="en-US" sz="1600" dirty="0">
                <a:latin typeface="Bahnschrift" pitchFamily="34" charset="0"/>
              </a:rPr>
              <a:t> occurs when workers are </a:t>
            </a:r>
            <a:r>
              <a:rPr lang="en-US" sz="1600" b="1" dirty="0">
                <a:latin typeface="Bahnschrift" pitchFamily="34" charset="0"/>
              </a:rPr>
              <a:t>paid</a:t>
            </a:r>
            <a:r>
              <a:rPr lang="en-US" sz="1600" dirty="0">
                <a:latin typeface="Bahnschrift" pitchFamily="34" charset="0"/>
              </a:rPr>
              <a:t> by the unit performed (e.g. the number of tee shirts or bricks produced) instead of being </a:t>
            </a:r>
            <a:r>
              <a:rPr lang="en-US" sz="1600" b="1" dirty="0">
                <a:latin typeface="Bahnschrift" pitchFamily="34" charset="0"/>
              </a:rPr>
              <a:t>paid</a:t>
            </a:r>
            <a:r>
              <a:rPr lang="en-US" sz="1600" dirty="0">
                <a:latin typeface="Bahnschrift" pitchFamily="34" charset="0"/>
              </a:rPr>
              <a:t> on the basis of time spent on the job</a:t>
            </a:r>
          </a:p>
          <a:p>
            <a:pPr>
              <a:buNone/>
            </a:pPr>
            <a:r>
              <a:rPr lang="en-US" sz="1600" dirty="0">
                <a:latin typeface="Bahnschrift" pitchFamily="34" charset="0"/>
              </a:rPr>
              <a:t>         </a:t>
            </a:r>
            <a:r>
              <a:rPr lang="en-US" sz="1600" dirty="0" smtClean="0">
                <a:latin typeface="Bahnschrift" pitchFamily="34" charset="0"/>
              </a:rPr>
              <a:t>		</a:t>
            </a:r>
            <a:r>
              <a:rPr lang="en-US" sz="1600" b="1" dirty="0" smtClean="0">
                <a:solidFill>
                  <a:srgbClr val="C00000"/>
                </a:solidFill>
                <a:latin typeface="Bahnschrift" pitchFamily="34" charset="0"/>
              </a:rPr>
              <a:t> </a:t>
            </a:r>
            <a:r>
              <a:rPr lang="en-US" sz="1600" b="1" dirty="0">
                <a:solidFill>
                  <a:srgbClr val="C00000"/>
                </a:solidFill>
                <a:latin typeface="Bahnschrift" pitchFamily="34" charset="0"/>
              </a:rPr>
              <a:t>wages-   units produced * rate per </a:t>
            </a:r>
            <a:r>
              <a:rPr lang="en-US" sz="1600" b="1" dirty="0" smtClean="0">
                <a:solidFill>
                  <a:srgbClr val="C00000"/>
                </a:solidFill>
                <a:latin typeface="Bahnschrift" pitchFamily="34" charset="0"/>
              </a:rPr>
              <a:t>units</a:t>
            </a:r>
          </a:p>
          <a:p>
            <a:pPr>
              <a:buNone/>
            </a:pPr>
            <a:r>
              <a:rPr lang="en-US" sz="1600" b="1" dirty="0">
                <a:solidFill>
                  <a:srgbClr val="002060"/>
                </a:solidFill>
                <a:latin typeface="Bahnschrift" pitchFamily="34" charset="0"/>
              </a:rPr>
              <a:t>Merits:</a:t>
            </a:r>
            <a:r>
              <a:rPr lang="en-US" sz="1600" dirty="0">
                <a:latin typeface="Bahnschrift" pitchFamily="34" charset="0"/>
              </a:rPr>
              <a:t> the following are the merits of this system</a:t>
            </a:r>
          </a:p>
          <a:p>
            <a:pPr lvl="2">
              <a:buNone/>
            </a:pPr>
            <a:r>
              <a:rPr lang="en-US" sz="1600" dirty="0">
                <a:latin typeface="Bahnschrift" pitchFamily="34" charset="0"/>
              </a:rPr>
              <a:t> 1) incentives to </a:t>
            </a:r>
            <a:r>
              <a:rPr lang="en-US" sz="1600" dirty="0" smtClean="0">
                <a:latin typeface="Bahnschrift" pitchFamily="34" charset="0"/>
              </a:rPr>
              <a:t>workers</a:t>
            </a:r>
          </a:p>
          <a:p>
            <a:pPr lvl="2">
              <a:buNone/>
            </a:pPr>
            <a:r>
              <a:rPr lang="en-US" sz="1600" dirty="0" smtClean="0">
                <a:latin typeface="Bahnschrift" pitchFamily="34" charset="0"/>
              </a:rPr>
              <a:t>2) increase in production</a:t>
            </a:r>
          </a:p>
          <a:p>
            <a:pPr lvl="2">
              <a:buNone/>
            </a:pPr>
            <a:r>
              <a:rPr lang="en-US" sz="1600" dirty="0" smtClean="0">
                <a:latin typeface="Bahnschrift" pitchFamily="34" charset="0"/>
              </a:rPr>
              <a:t>3) fall in  production cost</a:t>
            </a:r>
          </a:p>
          <a:p>
            <a:pPr lvl="2">
              <a:buNone/>
            </a:pPr>
            <a:r>
              <a:rPr lang="en-US" sz="1600" dirty="0" smtClean="0">
                <a:latin typeface="Bahnschrift" pitchFamily="34" charset="0"/>
              </a:rPr>
              <a:t>4) Freedom to workers</a:t>
            </a:r>
          </a:p>
          <a:p>
            <a:pPr lvl="2">
              <a:buNone/>
            </a:pPr>
            <a:r>
              <a:rPr lang="en-US" sz="1600" dirty="0" smtClean="0">
                <a:latin typeface="Bahnschrift" pitchFamily="34" charset="0"/>
              </a:rPr>
              <a:t>5) determination of cost price</a:t>
            </a:r>
          </a:p>
          <a:p>
            <a:pPr lvl="2">
              <a:buNone/>
            </a:pPr>
            <a:r>
              <a:rPr lang="en-US" sz="1600" dirty="0" smtClean="0">
                <a:latin typeface="Bahnschrift" pitchFamily="34" charset="0"/>
              </a:rPr>
              <a:t>6) economy in supervision</a:t>
            </a:r>
          </a:p>
          <a:p>
            <a:pPr>
              <a:buNone/>
            </a:pPr>
            <a:r>
              <a:rPr lang="en-US" sz="1600" b="1" dirty="0" smtClean="0">
                <a:solidFill>
                  <a:srgbClr val="002060"/>
                </a:solidFill>
                <a:latin typeface="Bahnschrift" pitchFamily="34" charset="0"/>
              </a:rPr>
              <a:t>Limitations: </a:t>
            </a:r>
            <a:r>
              <a:rPr lang="en-US" sz="1600" dirty="0" smtClean="0">
                <a:latin typeface="Bahnschrift" pitchFamily="34" charset="0"/>
              </a:rPr>
              <a:t>the following are the limitations:</a:t>
            </a:r>
          </a:p>
          <a:p>
            <a:pPr lvl="2">
              <a:buNone/>
            </a:pPr>
            <a:r>
              <a:rPr lang="en-US" sz="1600" dirty="0" smtClean="0">
                <a:latin typeface="Bahnschrift" pitchFamily="34" charset="0"/>
              </a:rPr>
              <a:t>1) low quality product</a:t>
            </a:r>
          </a:p>
          <a:p>
            <a:pPr lvl="2">
              <a:buNone/>
            </a:pPr>
            <a:r>
              <a:rPr lang="en-US" sz="1600" dirty="0" smtClean="0">
                <a:latin typeface="Bahnschrift" pitchFamily="34" charset="0"/>
              </a:rPr>
              <a:t>2) fall in health</a:t>
            </a:r>
          </a:p>
          <a:p>
            <a:pPr lvl="2">
              <a:buNone/>
            </a:pPr>
            <a:r>
              <a:rPr lang="en-US" sz="1600" dirty="0" smtClean="0">
                <a:latin typeface="Bahnschrift" pitchFamily="34" charset="0"/>
              </a:rPr>
              <a:t>3) conflict</a:t>
            </a:r>
          </a:p>
          <a:p>
            <a:pPr lvl="2">
              <a:buNone/>
            </a:pPr>
            <a:r>
              <a:rPr lang="en-US" sz="1600" dirty="0" smtClean="0">
                <a:latin typeface="Bahnschrift" pitchFamily="34" charset="0"/>
              </a:rPr>
              <a:t>4) hate feeling for each other</a:t>
            </a:r>
          </a:p>
          <a:p>
            <a:pPr lvl="2">
              <a:buNone/>
            </a:pPr>
            <a:r>
              <a:rPr lang="en-US" sz="1600" dirty="0" smtClean="0">
                <a:latin typeface="Bahnschrift" pitchFamily="34" charset="0"/>
              </a:rPr>
              <a:t>5) misuse of material and machine</a:t>
            </a:r>
          </a:p>
          <a:p>
            <a:pPr lvl="2">
              <a:buNone/>
            </a:pPr>
            <a:r>
              <a:rPr lang="en-US" sz="1600" dirty="0" smtClean="0">
                <a:latin typeface="Bahnschrift" pitchFamily="34" charset="0"/>
              </a:rPr>
              <a:t>6) difficulty in determination of wages</a:t>
            </a:r>
          </a:p>
          <a:p>
            <a:pPr lvl="2">
              <a:buNone/>
            </a:pPr>
            <a:r>
              <a:rPr lang="en-US" sz="1600" dirty="0" smtClean="0">
                <a:latin typeface="Bahnschrift" pitchFamily="34" charset="0"/>
              </a:rPr>
              <a:t>7) not fit for work that is related to art .</a:t>
            </a:r>
            <a:endParaRPr lang="en-US" sz="1600" dirty="0">
              <a:latin typeface="Bahnschrift" pitchFamily="34" charset="0"/>
            </a:endParaRPr>
          </a:p>
          <a:p>
            <a:endParaRPr lang="en-IN" sz="1600"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20</a:t>
            </a:fld>
            <a:endParaRPr lang="en-IN"/>
          </a:p>
        </p:txBody>
      </p:sp>
    </p:spTree>
    <p:extLst>
      <p:ext uri="{BB962C8B-B14F-4D97-AF65-F5344CB8AC3E}">
        <p14:creationId xmlns="" xmlns:p14="http://schemas.microsoft.com/office/powerpoint/2010/main" val="60860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0000" lnSpcReduction="20000"/>
          </a:bodyPr>
          <a:lstStyle/>
          <a:p>
            <a:pPr>
              <a:lnSpc>
                <a:spcPct val="120000"/>
              </a:lnSpc>
              <a:buNone/>
            </a:pPr>
            <a:r>
              <a:rPr lang="en-US" b="1" dirty="0" smtClean="0">
                <a:solidFill>
                  <a:schemeClr val="accent1">
                    <a:lumMod val="50000"/>
                  </a:schemeClr>
                </a:solidFill>
                <a:latin typeface="Bahnschrift" pitchFamily="34" charset="0"/>
              </a:rPr>
              <a:t>CLASSIFICATION OF PIECE RATE SYSTEM:</a:t>
            </a:r>
          </a:p>
          <a:p>
            <a:pPr>
              <a:lnSpc>
                <a:spcPct val="120000"/>
              </a:lnSpc>
              <a:buNone/>
            </a:pPr>
            <a:endParaRPr lang="en-US" b="1" dirty="0" smtClean="0">
              <a:solidFill>
                <a:schemeClr val="accent1">
                  <a:lumMod val="50000"/>
                </a:schemeClr>
              </a:solidFill>
              <a:latin typeface="Bahnschrift" pitchFamily="34" charset="0"/>
            </a:endParaRPr>
          </a:p>
          <a:p>
            <a:pPr>
              <a:lnSpc>
                <a:spcPct val="170000"/>
              </a:lnSpc>
              <a:buNone/>
            </a:pPr>
            <a:r>
              <a:rPr lang="en-US" dirty="0" smtClean="0">
                <a:latin typeface="Bahnschrift" pitchFamily="34" charset="0"/>
              </a:rPr>
              <a:t>1)  </a:t>
            </a:r>
            <a:r>
              <a:rPr lang="en-US" dirty="0" smtClean="0">
                <a:solidFill>
                  <a:schemeClr val="accent3">
                    <a:lumMod val="50000"/>
                  </a:schemeClr>
                </a:solidFill>
                <a:latin typeface="Bahnschrift" pitchFamily="34" charset="0"/>
              </a:rPr>
              <a:t>straight piece rate-  </a:t>
            </a:r>
          </a:p>
          <a:p>
            <a:pPr>
              <a:lnSpc>
                <a:spcPct val="170000"/>
              </a:lnSpc>
              <a:buNone/>
            </a:pPr>
            <a:r>
              <a:rPr lang="en-US" dirty="0" smtClean="0">
                <a:latin typeface="Bahnschrift" pitchFamily="34" charset="0"/>
              </a:rPr>
              <a:t>         </a:t>
            </a:r>
            <a:r>
              <a:rPr lang="en-US" b="1" dirty="0">
                <a:solidFill>
                  <a:srgbClr val="C00000"/>
                </a:solidFill>
                <a:latin typeface="Bahnschrift" pitchFamily="34" charset="0"/>
              </a:rPr>
              <a:t>wages = manufactured units* per units cost</a:t>
            </a:r>
          </a:p>
          <a:p>
            <a:pPr>
              <a:lnSpc>
                <a:spcPct val="170000"/>
              </a:lnSpc>
              <a:buNone/>
            </a:pPr>
            <a:r>
              <a:rPr lang="en-US" dirty="0">
                <a:latin typeface="Bahnschrift" pitchFamily="34" charset="0"/>
              </a:rPr>
              <a:t>2) </a:t>
            </a:r>
            <a:r>
              <a:rPr lang="en-US" dirty="0">
                <a:solidFill>
                  <a:schemeClr val="accent3">
                    <a:lumMod val="50000"/>
                  </a:schemeClr>
                </a:solidFill>
                <a:latin typeface="Bahnschrift" pitchFamily="34" charset="0"/>
              </a:rPr>
              <a:t>Piece rate with graduated time rate</a:t>
            </a:r>
            <a:r>
              <a:rPr lang="en-US" dirty="0" smtClean="0">
                <a:latin typeface="Bahnschrift" pitchFamily="34" charset="0"/>
              </a:rPr>
              <a:t>:</a:t>
            </a:r>
          </a:p>
          <a:p>
            <a:pPr algn="just">
              <a:lnSpc>
                <a:spcPct val="170000"/>
              </a:lnSpc>
              <a:buNone/>
            </a:pPr>
            <a:r>
              <a:rPr lang="en-US" dirty="0" smtClean="0">
                <a:latin typeface="Bahnschrift" pitchFamily="34" charset="0"/>
              </a:rPr>
              <a:t>    </a:t>
            </a:r>
            <a:r>
              <a:rPr lang="en-US" dirty="0">
                <a:latin typeface="Bahnschrift" pitchFamily="34" charset="0"/>
              </a:rPr>
              <a:t>this give guarantee of payment of minimum wages. Daily wages or piece rate wages whichever is more is paid</a:t>
            </a:r>
          </a:p>
          <a:p>
            <a:pPr algn="just">
              <a:lnSpc>
                <a:spcPct val="170000"/>
              </a:lnSpc>
              <a:buNone/>
            </a:pPr>
            <a:r>
              <a:rPr lang="en-US" dirty="0">
                <a:latin typeface="Bahnschrift" pitchFamily="34" charset="0"/>
              </a:rPr>
              <a:t>3) </a:t>
            </a:r>
            <a:r>
              <a:rPr lang="en-US" dirty="0">
                <a:solidFill>
                  <a:schemeClr val="accent3">
                    <a:lumMod val="50000"/>
                  </a:schemeClr>
                </a:solidFill>
                <a:latin typeface="Bahnschrift" pitchFamily="34" charset="0"/>
              </a:rPr>
              <a:t>Differentiated piece rate</a:t>
            </a:r>
            <a:r>
              <a:rPr lang="en-US" dirty="0">
                <a:latin typeface="Bahnschrift" pitchFamily="34" charset="0"/>
              </a:rPr>
              <a:t>: </a:t>
            </a:r>
            <a:endParaRPr lang="en-US" dirty="0" smtClean="0">
              <a:latin typeface="Bahnschrift" pitchFamily="34" charset="0"/>
            </a:endParaRPr>
          </a:p>
          <a:p>
            <a:pPr algn="just">
              <a:lnSpc>
                <a:spcPct val="170000"/>
              </a:lnSpc>
              <a:buNone/>
            </a:pPr>
            <a:r>
              <a:rPr lang="en-US" dirty="0" smtClean="0">
                <a:latin typeface="Bahnschrift" pitchFamily="34" charset="0"/>
              </a:rPr>
              <a:t>	under </a:t>
            </a:r>
            <a:r>
              <a:rPr lang="en-US" dirty="0">
                <a:latin typeface="Bahnschrift" pitchFamily="34" charset="0"/>
              </a:rPr>
              <a:t>this, </a:t>
            </a:r>
            <a:r>
              <a:rPr lang="en-US" dirty="0" err="1">
                <a:latin typeface="Bahnschrift" pitchFamily="34" charset="0"/>
              </a:rPr>
              <a:t>taylor’s</a:t>
            </a:r>
            <a:r>
              <a:rPr lang="en-US" dirty="0">
                <a:latin typeface="Bahnschrift" pitchFamily="34" charset="0"/>
              </a:rPr>
              <a:t> differentiated piece rate system is very famous. In this method wages at higher rate is paid to those who achieve standard production and those who fails to achieve the standard are paid wages at low rate.</a:t>
            </a:r>
          </a:p>
          <a:p>
            <a:pPr>
              <a:lnSpc>
                <a:spcPct val="120000"/>
              </a:lnSpc>
            </a:pPr>
            <a:endParaRPr lang="en-IN"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21</a:t>
            </a:fld>
            <a:endParaRPr lang="en-IN"/>
          </a:p>
        </p:txBody>
      </p:sp>
    </p:spTree>
    <p:extLst>
      <p:ext uri="{BB962C8B-B14F-4D97-AF65-F5344CB8AC3E}">
        <p14:creationId xmlns="" xmlns:p14="http://schemas.microsoft.com/office/powerpoint/2010/main" val="4106597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a:bodyPr>
          <a:lstStyle/>
          <a:p>
            <a:pPr>
              <a:lnSpc>
                <a:spcPct val="160000"/>
              </a:lnSpc>
              <a:buNone/>
            </a:pPr>
            <a:r>
              <a:rPr lang="en-US" sz="2800" b="1" dirty="0" smtClean="0">
                <a:solidFill>
                  <a:schemeClr val="accent2">
                    <a:lumMod val="75000"/>
                  </a:schemeClr>
                </a:solidFill>
                <a:latin typeface="Bahnschrift" pitchFamily="34" charset="0"/>
              </a:rPr>
              <a:t>	HALSEY PREMIUM SCHEME:-</a:t>
            </a:r>
          </a:p>
          <a:p>
            <a:pPr algn="just">
              <a:lnSpc>
                <a:spcPct val="160000"/>
              </a:lnSpc>
              <a:buNone/>
            </a:pPr>
            <a:r>
              <a:rPr lang="en-US" sz="2800" dirty="0" smtClean="0">
                <a:latin typeface="Bahnschrift" pitchFamily="34" charset="0"/>
              </a:rPr>
              <a:t>	</a:t>
            </a:r>
            <a:r>
              <a:rPr lang="en-US" sz="2400" dirty="0" smtClean="0">
                <a:latin typeface="Bahnschrift" pitchFamily="34" charset="0"/>
              </a:rPr>
              <a:t>Under</a:t>
            </a:r>
            <a:r>
              <a:rPr lang="en-US" sz="2400" dirty="0">
                <a:latin typeface="Bahnschrift" pitchFamily="34" charset="0"/>
              </a:rPr>
              <a:t> </a:t>
            </a:r>
            <a:r>
              <a:rPr lang="en-US" sz="2400" b="1" dirty="0">
                <a:latin typeface="Bahnschrift" pitchFamily="34" charset="0"/>
              </a:rPr>
              <a:t>Halsey premium plan</a:t>
            </a:r>
            <a:r>
              <a:rPr lang="en-US" sz="2400" dirty="0">
                <a:latin typeface="Bahnschrift" pitchFamily="34" charset="0"/>
              </a:rPr>
              <a:t> method, standard time for doing each job or operation is fixed and the worker is given wages for the actual time he takes to complete the job or operation at the agreed rate per hour plus a bonus equal to (usually) one-half of the wages of the time saved</a:t>
            </a:r>
          </a:p>
          <a:p>
            <a:pPr>
              <a:lnSpc>
                <a:spcPct val="160000"/>
              </a:lnSpc>
            </a:pPr>
            <a:r>
              <a:rPr lang="en-US" sz="2400" b="1" dirty="0">
                <a:solidFill>
                  <a:srgbClr val="00B050"/>
                </a:solidFill>
                <a:latin typeface="Bahnschrift" pitchFamily="34" charset="0"/>
              </a:rPr>
              <a:t>Total wages= time taken * hourly rate+ % premium(time saved*hourly rate)</a:t>
            </a:r>
          </a:p>
          <a:p>
            <a:pPr>
              <a:lnSpc>
                <a:spcPct val="150000"/>
              </a:lnSpc>
            </a:pPr>
            <a:endParaRPr lang="en-IN" sz="2800"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22</a:t>
            </a:fld>
            <a:endParaRPr lang="en-IN"/>
          </a:p>
        </p:txBody>
      </p:sp>
    </p:spTree>
    <p:extLst>
      <p:ext uri="{BB962C8B-B14F-4D97-AF65-F5344CB8AC3E}">
        <p14:creationId xmlns="" xmlns:p14="http://schemas.microsoft.com/office/powerpoint/2010/main" val="3065034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pPr>
              <a:lnSpc>
                <a:spcPct val="160000"/>
              </a:lnSpc>
              <a:buNone/>
            </a:pPr>
            <a:r>
              <a:rPr lang="en-US" sz="3800" b="1" dirty="0" smtClean="0">
                <a:solidFill>
                  <a:schemeClr val="accent2">
                    <a:lumMod val="50000"/>
                  </a:schemeClr>
                </a:solidFill>
                <a:latin typeface="Bahnschrift" pitchFamily="34" charset="0"/>
              </a:rPr>
              <a:t>	ROWAN PREMIUM SCHEME</a:t>
            </a:r>
            <a:r>
              <a:rPr lang="en-US" b="1" dirty="0" smtClean="0">
                <a:solidFill>
                  <a:schemeClr val="accent2">
                    <a:lumMod val="50000"/>
                  </a:schemeClr>
                </a:solidFill>
                <a:latin typeface="Bahnschrift" pitchFamily="34" charset="0"/>
              </a:rPr>
              <a:t>: </a:t>
            </a:r>
          </a:p>
          <a:p>
            <a:pPr algn="just">
              <a:lnSpc>
                <a:spcPct val="160000"/>
              </a:lnSpc>
              <a:buNone/>
            </a:pPr>
            <a:r>
              <a:rPr lang="en-US" b="1" dirty="0">
                <a:latin typeface="Bahnschrift" pitchFamily="34" charset="0"/>
              </a:rPr>
              <a:t/>
            </a:r>
            <a:br>
              <a:rPr lang="en-US" b="1" dirty="0">
                <a:latin typeface="Bahnschrift" pitchFamily="34" charset="0"/>
              </a:rPr>
            </a:br>
            <a:r>
              <a:rPr lang="en-US" b="1" dirty="0">
                <a:latin typeface="Bahnschrift" pitchFamily="34" charset="0"/>
              </a:rPr>
              <a:t>Rowan premium plan</a:t>
            </a:r>
            <a:r>
              <a:rPr lang="en-US" dirty="0">
                <a:latin typeface="Bahnschrift" pitchFamily="34" charset="0"/>
              </a:rPr>
              <a:t> is one of important incentive wage </a:t>
            </a:r>
            <a:r>
              <a:rPr lang="en-US" b="1" dirty="0">
                <a:latin typeface="Bahnschrift" pitchFamily="34" charset="0"/>
              </a:rPr>
              <a:t>plan</a:t>
            </a:r>
            <a:r>
              <a:rPr lang="en-US" dirty="0">
                <a:latin typeface="Bahnschrift" pitchFamily="34" charset="0"/>
              </a:rPr>
              <a:t> which was made by James </a:t>
            </a:r>
            <a:r>
              <a:rPr lang="en-US" b="1" dirty="0">
                <a:latin typeface="Bahnschrift" pitchFamily="34" charset="0"/>
              </a:rPr>
              <a:t>Rowan</a:t>
            </a:r>
            <a:r>
              <a:rPr lang="en-US" dirty="0">
                <a:latin typeface="Bahnschrift" pitchFamily="34" charset="0"/>
              </a:rPr>
              <a:t> of David </a:t>
            </a:r>
            <a:r>
              <a:rPr lang="en-US" b="1" dirty="0">
                <a:latin typeface="Bahnschrift" pitchFamily="34" charset="0"/>
              </a:rPr>
              <a:t>Rowan</a:t>
            </a:r>
            <a:r>
              <a:rPr lang="en-US" dirty="0">
                <a:latin typeface="Bahnschrift" pitchFamily="34" charset="0"/>
              </a:rPr>
              <a:t> and Co. For making this </a:t>
            </a:r>
            <a:r>
              <a:rPr lang="en-US" b="1" dirty="0">
                <a:latin typeface="Bahnschrift" pitchFamily="34" charset="0"/>
              </a:rPr>
              <a:t>plan</a:t>
            </a:r>
            <a:r>
              <a:rPr lang="en-US" dirty="0">
                <a:latin typeface="Bahnschrift" pitchFamily="34" charset="0"/>
              </a:rPr>
              <a:t>, James </a:t>
            </a:r>
            <a:r>
              <a:rPr lang="en-US" b="1" dirty="0">
                <a:latin typeface="Bahnschrift" pitchFamily="34" charset="0"/>
              </a:rPr>
              <a:t>Rowan</a:t>
            </a:r>
            <a:r>
              <a:rPr lang="en-US" dirty="0">
                <a:latin typeface="Bahnschrift" pitchFamily="34" charset="0"/>
              </a:rPr>
              <a:t> had studied the Halsey </a:t>
            </a:r>
            <a:r>
              <a:rPr lang="en-US" b="1" dirty="0">
                <a:latin typeface="Bahnschrift" pitchFamily="34" charset="0"/>
              </a:rPr>
              <a:t>plan</a:t>
            </a:r>
            <a:r>
              <a:rPr lang="en-US" dirty="0">
                <a:latin typeface="Bahnschrift" pitchFamily="34" charset="0"/>
              </a:rPr>
              <a:t>. As per this </a:t>
            </a:r>
            <a:r>
              <a:rPr lang="en-US" b="1" dirty="0">
                <a:latin typeface="Bahnschrift" pitchFamily="34" charset="0"/>
              </a:rPr>
              <a:t>plan</a:t>
            </a:r>
            <a:r>
              <a:rPr lang="en-US" dirty="0">
                <a:latin typeface="Bahnschrift" pitchFamily="34" charset="0"/>
              </a:rPr>
              <a:t>, there is guarantee of minimum wage with time rate. But worker has right to get bonus on the basis of ratio to time saved and standard time</a:t>
            </a:r>
            <a:r>
              <a:rPr lang="en-US" dirty="0" smtClean="0">
                <a:latin typeface="Bahnschrift" pitchFamily="34" charset="0"/>
              </a:rPr>
              <a:t>.</a:t>
            </a:r>
            <a:endParaRPr lang="en-US" dirty="0">
              <a:latin typeface="Bahnschrift" pitchFamily="34" charset="0"/>
            </a:endParaRPr>
          </a:p>
          <a:p>
            <a:pPr>
              <a:lnSpc>
                <a:spcPct val="160000"/>
              </a:lnSpc>
            </a:pPr>
            <a:r>
              <a:rPr lang="en-US" b="1" dirty="0">
                <a:solidFill>
                  <a:srgbClr val="002060"/>
                </a:solidFill>
                <a:latin typeface="Bahnschrift" pitchFamily="34" charset="0"/>
              </a:rPr>
              <a:t>Total wages-   times taken*hourly rate+  time saved/standard time*time taken * hourly rate  </a:t>
            </a:r>
          </a:p>
          <a:p>
            <a:pPr>
              <a:lnSpc>
                <a:spcPct val="160000"/>
              </a:lnSpc>
              <a:buNone/>
            </a:pPr>
            <a:r>
              <a:rPr lang="en-US" dirty="0">
                <a:latin typeface="Bahnschrift" pitchFamily="34" charset="0"/>
              </a:rPr>
              <a:t>                                                                              </a:t>
            </a:r>
          </a:p>
          <a:p>
            <a:pPr>
              <a:lnSpc>
                <a:spcPct val="160000"/>
              </a:lnSpc>
            </a:pPr>
            <a:endParaRPr lang="en-IN" dirty="0">
              <a:latin typeface="Bahnschrift"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23</a:t>
            </a:fld>
            <a:endParaRPr lang="en-IN"/>
          </a:p>
        </p:txBody>
      </p:sp>
    </p:spTree>
    <p:extLst>
      <p:ext uri="{BB962C8B-B14F-4D97-AF65-F5344CB8AC3E}">
        <p14:creationId xmlns="" xmlns:p14="http://schemas.microsoft.com/office/powerpoint/2010/main" val="233556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57364"/>
            <a:ext cx="7851648" cy="1714512"/>
          </a:xfrm>
        </p:spPr>
        <p:style>
          <a:lnRef idx="1">
            <a:schemeClr val="accent3"/>
          </a:lnRef>
          <a:fillRef idx="2">
            <a:schemeClr val="accent3"/>
          </a:fillRef>
          <a:effectRef idx="1">
            <a:schemeClr val="accent3"/>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smtClean="0">
                <a:ln w="11430"/>
                <a:solidFill>
                  <a:srgbClr val="002060"/>
                </a:solidFill>
                <a:effectLst>
                  <a:outerShdw blurRad="76200" dist="50800" dir="5400000" algn="tl" rotWithShape="0">
                    <a:srgbClr val="000000">
                      <a:alpha val="65000"/>
                    </a:srgbClr>
                  </a:outerShdw>
                </a:effectLst>
              </a:rPr>
              <a:t>UNIT-3:JOB &amp; BATCH COSTING</a:t>
            </a:r>
            <a:endParaRPr lang="en-IN" sz="4800" b="1" spc="50" dirty="0">
              <a:ln w="11430"/>
              <a:solidFill>
                <a:srgbClr val="002060"/>
              </a:soli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529100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400" b="1" cap="all" dirty="0" smtClean="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JOB COSTING</a:t>
            </a:r>
            <a:endParaRPr lang="en-IN" sz="4400" b="1" cap="all"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42910" y="1423851"/>
            <a:ext cx="7985549" cy="4872446"/>
          </a:xfrm>
        </p:spPr>
        <p:txBody>
          <a:bodyPr>
            <a:normAutofit/>
          </a:bodyPr>
          <a:lstStyle/>
          <a:p>
            <a:pPr marL="0" indent="0" algn="just">
              <a:buNone/>
            </a:pPr>
            <a:r>
              <a:rPr lang="en-IN" sz="2000" dirty="0">
                <a:latin typeface="Bahnschrift" pitchFamily="34" charset="0"/>
              </a:rPr>
              <a:t>Job costing is a method of cost ascertainment used in job order industries. Job Costing is a method of finding the cost of specific job or work order separately. A job constitutes the unit of costing. It is used in industries where jobs are dissimilar or non-repetitive. </a:t>
            </a:r>
          </a:p>
          <a:p>
            <a:pPr marL="0" indent="0">
              <a:buNone/>
            </a:pPr>
            <a:endParaRPr lang="en-IN" sz="2000" dirty="0">
              <a:latin typeface="Bahnschrift" pitchFamily="34" charset="0"/>
            </a:endParaRPr>
          </a:p>
          <a:p>
            <a:pPr>
              <a:buNone/>
            </a:pPr>
            <a:r>
              <a:rPr lang="en-IN" sz="2000" dirty="0">
                <a:latin typeface="Bahnschrift" pitchFamily="34" charset="0"/>
              </a:rPr>
              <a:t>Ex: Printing Press, Cycle factory, production of spare parts etc. Special features 'of such industries are as follows: </a:t>
            </a:r>
            <a:endParaRPr lang="en-IN" sz="2000" dirty="0" smtClean="0">
              <a:latin typeface="Bahnschrift" pitchFamily="34" charset="0"/>
            </a:endParaRPr>
          </a:p>
          <a:p>
            <a:pPr>
              <a:buNone/>
            </a:pPr>
            <a:endParaRPr lang="en-IN" sz="2000" dirty="0">
              <a:latin typeface="Bahnschrift" pitchFamily="34" charset="0"/>
            </a:endParaRPr>
          </a:p>
          <a:p>
            <a:pPr>
              <a:buNone/>
            </a:pPr>
            <a:r>
              <a:rPr lang="en-IN" sz="2000" dirty="0">
                <a:latin typeface="Bahnschrift" pitchFamily="34" charset="0"/>
              </a:rPr>
              <a:t>a. </a:t>
            </a:r>
            <a:r>
              <a:rPr lang="en-IN" sz="2000" dirty="0" smtClean="0">
                <a:latin typeface="Bahnschrift" pitchFamily="34" charset="0"/>
              </a:rPr>
              <a:t>	Production </a:t>
            </a:r>
            <a:r>
              <a:rPr lang="en-IN" sz="2000" dirty="0">
                <a:latin typeface="Bahnschrift" pitchFamily="34" charset="0"/>
              </a:rPr>
              <a:t>is against customer’s orders and not for stocks. </a:t>
            </a:r>
          </a:p>
          <a:p>
            <a:pPr>
              <a:buNone/>
            </a:pPr>
            <a:r>
              <a:rPr lang="en-IN" sz="2000" dirty="0">
                <a:latin typeface="Bahnschrift" pitchFamily="34" charset="0"/>
              </a:rPr>
              <a:t>b</a:t>
            </a:r>
            <a:r>
              <a:rPr lang="en-IN" sz="2000" dirty="0" smtClean="0">
                <a:latin typeface="Bahnschrift" pitchFamily="34" charset="0"/>
              </a:rPr>
              <a:t>.	 </a:t>
            </a:r>
            <a:r>
              <a:rPr lang="en-IN" sz="2000" dirty="0">
                <a:latin typeface="Bahnschrift" pitchFamily="34" charset="0"/>
              </a:rPr>
              <a:t>Each job has its own characteristics and requires special </a:t>
            </a:r>
            <a:r>
              <a:rPr lang="en-IN" sz="2000" dirty="0" smtClean="0">
                <a:latin typeface="Bahnschrift" pitchFamily="34" charset="0"/>
              </a:rPr>
              <a:t>attention</a:t>
            </a:r>
            <a:r>
              <a:rPr lang="en-IN" sz="2000" dirty="0">
                <a:latin typeface="Bahnschrift" pitchFamily="34" charset="0"/>
              </a:rPr>
              <a:t>. </a:t>
            </a:r>
          </a:p>
          <a:p>
            <a:pPr>
              <a:buNone/>
            </a:pPr>
            <a:r>
              <a:rPr lang="en-IN" sz="2000" dirty="0">
                <a:latin typeface="Bahnschrift" pitchFamily="34" charset="0"/>
              </a:rPr>
              <a:t>c. </a:t>
            </a:r>
            <a:r>
              <a:rPr lang="en-IN" sz="2000" dirty="0" smtClean="0">
                <a:latin typeface="Bahnschrift" pitchFamily="34" charset="0"/>
              </a:rPr>
              <a:t>	The </a:t>
            </a:r>
            <a:r>
              <a:rPr lang="en-IN" sz="2000" dirty="0">
                <a:latin typeface="Bahnschrift" pitchFamily="34" charset="0"/>
              </a:rPr>
              <a:t>flow of production from one department to another is not uniform. It is the nature of job which determines the department through which it is to be processed. </a:t>
            </a:r>
          </a:p>
          <a:p>
            <a:endParaRPr lang="en-IN" dirty="0">
              <a:latin typeface="Bahnschrift" pitchFamily="34" charset="0"/>
            </a:endParaRPr>
          </a:p>
        </p:txBody>
      </p:sp>
    </p:spTree>
    <p:extLst>
      <p:ext uri="{BB962C8B-B14F-4D97-AF65-F5344CB8AC3E}">
        <p14:creationId xmlns="" xmlns:p14="http://schemas.microsoft.com/office/powerpoint/2010/main" val="1517327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470264"/>
            <a:ext cx="8056988" cy="5904411"/>
          </a:xfrm>
        </p:spPr>
        <p:txBody>
          <a:bodyPr>
            <a:normAutofit/>
          </a:bodyPr>
          <a:lstStyle/>
          <a:p>
            <a:pPr>
              <a:lnSpc>
                <a:spcPct val="110000"/>
              </a:lnSpc>
              <a:buNone/>
            </a:pPr>
            <a:r>
              <a:rPr lang="en-IN" sz="2000" b="1" dirty="0" smtClean="0">
                <a:solidFill>
                  <a:srgbClr val="C00000"/>
                </a:solidFill>
                <a:latin typeface="Bahnschrift" pitchFamily="34" charset="0"/>
              </a:rPr>
              <a:t>OBJECTIVES OF JOB COSTING </a:t>
            </a:r>
            <a:endParaRPr lang="en-US" sz="2000" b="1" dirty="0" smtClean="0">
              <a:solidFill>
                <a:srgbClr val="C00000"/>
              </a:solidFill>
              <a:latin typeface="Bahnschrift" pitchFamily="34" charset="0"/>
            </a:endParaRPr>
          </a:p>
          <a:p>
            <a:pPr lvl="0">
              <a:lnSpc>
                <a:spcPct val="110000"/>
              </a:lnSpc>
              <a:buFont typeface="Wingdings" pitchFamily="2" charset="2"/>
              <a:buChar char="Ø"/>
            </a:pPr>
            <a:r>
              <a:rPr lang="en-GB" sz="2000" dirty="0" smtClean="0">
                <a:latin typeface="Bahnschrift" pitchFamily="34" charset="0"/>
              </a:rPr>
              <a:t>Cost </a:t>
            </a:r>
            <a:r>
              <a:rPr lang="en-GB" sz="2000" dirty="0">
                <a:latin typeface="Bahnschrift" pitchFamily="34" charset="0"/>
              </a:rPr>
              <a:t>of each job or order is ascertained separately. This helps in finding out the profit / loss of each individual job. </a:t>
            </a:r>
            <a:endParaRPr lang="en-US" sz="2000" dirty="0">
              <a:latin typeface="Bahnschrift" pitchFamily="34" charset="0"/>
            </a:endParaRPr>
          </a:p>
          <a:p>
            <a:pPr lvl="0">
              <a:lnSpc>
                <a:spcPct val="110000"/>
              </a:lnSpc>
              <a:buFont typeface="Wingdings" pitchFamily="2" charset="2"/>
              <a:buChar char="Ø"/>
            </a:pPr>
            <a:r>
              <a:rPr lang="en-GB" sz="2000" dirty="0">
                <a:latin typeface="Bahnschrift" pitchFamily="34" charset="0"/>
              </a:rPr>
              <a:t>It enables management to detect those jobs which are more profitable and those which are unprofitable. </a:t>
            </a:r>
            <a:endParaRPr lang="en-US" sz="2000" dirty="0">
              <a:latin typeface="Bahnschrift" pitchFamily="34" charset="0"/>
            </a:endParaRPr>
          </a:p>
          <a:p>
            <a:pPr lvl="0">
              <a:lnSpc>
                <a:spcPct val="110000"/>
              </a:lnSpc>
              <a:buFont typeface="Wingdings" pitchFamily="2" charset="2"/>
              <a:buChar char="Ø"/>
            </a:pPr>
            <a:r>
              <a:rPr lang="en-GB" sz="2000" dirty="0">
                <a:latin typeface="Bahnschrift" pitchFamily="34" charset="0"/>
              </a:rPr>
              <a:t>It provides a basis for determining cost of similar jobs undertaken in future. Thus, it helps in future production planning. </a:t>
            </a:r>
            <a:endParaRPr lang="en-US" sz="2000" dirty="0">
              <a:latin typeface="Bahnschrift" pitchFamily="34" charset="0"/>
            </a:endParaRPr>
          </a:p>
          <a:p>
            <a:pPr lvl="0">
              <a:lnSpc>
                <a:spcPct val="110000"/>
              </a:lnSpc>
              <a:buFont typeface="Wingdings" pitchFamily="2" charset="2"/>
              <a:buChar char="Ø"/>
            </a:pPr>
            <a:r>
              <a:rPr lang="en-GB" sz="2000" dirty="0">
                <a:latin typeface="Bahnschrift" pitchFamily="34" charset="0"/>
              </a:rPr>
              <a:t>It helps management in controlling costs by comparing the actual costs with the estimated costs. </a:t>
            </a:r>
            <a:endParaRPr lang="en-GB" sz="2000" dirty="0" smtClean="0">
              <a:latin typeface="Bahnschrift" pitchFamily="34" charset="0"/>
            </a:endParaRPr>
          </a:p>
          <a:p>
            <a:pPr lvl="0">
              <a:lnSpc>
                <a:spcPct val="110000"/>
              </a:lnSpc>
            </a:pPr>
            <a:endParaRPr lang="en-US" sz="2000" dirty="0">
              <a:latin typeface="Bahnschrift" pitchFamily="34" charset="0"/>
            </a:endParaRPr>
          </a:p>
          <a:p>
            <a:pPr>
              <a:lnSpc>
                <a:spcPct val="110000"/>
              </a:lnSpc>
              <a:buNone/>
            </a:pPr>
            <a:r>
              <a:rPr lang="en-IN" sz="2000" b="1" dirty="0" smtClean="0">
                <a:solidFill>
                  <a:schemeClr val="accent3">
                    <a:lumMod val="50000"/>
                  </a:schemeClr>
                </a:solidFill>
                <a:latin typeface="Bahnschrift" pitchFamily="34" charset="0"/>
              </a:rPr>
              <a:t>ADVANTAGES: </a:t>
            </a:r>
            <a:endParaRPr lang="en-US" sz="2000" dirty="0" smtClean="0">
              <a:solidFill>
                <a:schemeClr val="accent3">
                  <a:lumMod val="50000"/>
                </a:schemeClr>
              </a:solidFill>
              <a:latin typeface="Bahnschrift" pitchFamily="34" charset="0"/>
            </a:endParaRPr>
          </a:p>
          <a:p>
            <a:pPr lvl="0">
              <a:lnSpc>
                <a:spcPct val="110000"/>
              </a:lnSpc>
              <a:buFont typeface="Wingdings" pitchFamily="2" charset="2"/>
              <a:buChar char="ü"/>
            </a:pPr>
            <a:r>
              <a:rPr lang="en-GB" sz="2000" dirty="0" smtClean="0">
                <a:latin typeface="Bahnschrift" pitchFamily="34" charset="0"/>
              </a:rPr>
              <a:t>Helps </a:t>
            </a:r>
            <a:r>
              <a:rPr lang="en-GB" sz="2000" dirty="0">
                <a:latin typeface="Bahnschrift" pitchFamily="34" charset="0"/>
              </a:rPr>
              <a:t>in knowing profitability of each job. </a:t>
            </a:r>
            <a:endParaRPr lang="en-US" sz="2000" dirty="0">
              <a:latin typeface="Bahnschrift" pitchFamily="34" charset="0"/>
            </a:endParaRPr>
          </a:p>
          <a:p>
            <a:pPr lvl="0">
              <a:lnSpc>
                <a:spcPct val="110000"/>
              </a:lnSpc>
              <a:buFont typeface="Wingdings" pitchFamily="2" charset="2"/>
              <a:buChar char="ü"/>
            </a:pPr>
            <a:r>
              <a:rPr lang="en-GB" sz="2000" dirty="0">
                <a:latin typeface="Bahnschrift" pitchFamily="34" charset="0"/>
              </a:rPr>
              <a:t>it collects &amp; analyses costs by elements, functions, jobs. This provides sufficient cost data for preparing cost estimates and quotations. </a:t>
            </a:r>
            <a:endParaRPr lang="en-US" sz="2000" dirty="0">
              <a:latin typeface="Bahnschrift" pitchFamily="34" charset="0"/>
            </a:endParaRPr>
          </a:p>
          <a:p>
            <a:pPr>
              <a:lnSpc>
                <a:spcPct val="110000"/>
              </a:lnSpc>
              <a:buFont typeface="Wingdings" pitchFamily="2" charset="2"/>
              <a:buChar char="ü"/>
            </a:pPr>
            <a:endParaRPr lang="en-US" sz="2000" dirty="0">
              <a:latin typeface="Bahnschrift" pitchFamily="34" charset="0"/>
            </a:endParaRPr>
          </a:p>
        </p:txBody>
      </p:sp>
    </p:spTree>
    <p:extLst>
      <p:ext uri="{BB962C8B-B14F-4D97-AF65-F5344CB8AC3E}">
        <p14:creationId xmlns="" xmlns:p14="http://schemas.microsoft.com/office/powerpoint/2010/main" val="3419511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87383"/>
            <a:ext cx="8056987" cy="6191794"/>
          </a:xfrm>
        </p:spPr>
        <p:txBody>
          <a:bodyPr>
            <a:normAutofit/>
          </a:bodyPr>
          <a:lstStyle/>
          <a:p>
            <a:pPr>
              <a:buNone/>
            </a:pPr>
            <a:endParaRPr lang="en-IN" sz="2400" b="1" dirty="0">
              <a:latin typeface="Bahnschrift" pitchFamily="34" charset="0"/>
            </a:endParaRPr>
          </a:p>
          <a:p>
            <a:pPr lvl="0">
              <a:lnSpc>
                <a:spcPct val="110000"/>
              </a:lnSpc>
              <a:buFont typeface="Wingdings" pitchFamily="2" charset="2"/>
              <a:buChar char="ü"/>
            </a:pPr>
            <a:r>
              <a:rPr lang="en-GB" sz="2400" dirty="0" smtClean="0">
                <a:latin typeface="Bahnschrift" pitchFamily="34" charset="0"/>
              </a:rPr>
              <a:t>Facilitates cost control by enabling comparison of actual costs with estimated costs.</a:t>
            </a:r>
            <a:endParaRPr lang="en-US" sz="2400" dirty="0" smtClean="0">
              <a:latin typeface="Bahnschrift" pitchFamily="34" charset="0"/>
            </a:endParaRPr>
          </a:p>
          <a:p>
            <a:pPr lvl="0">
              <a:lnSpc>
                <a:spcPct val="110000"/>
              </a:lnSpc>
              <a:buFont typeface="Wingdings" pitchFamily="2" charset="2"/>
              <a:buChar char="ü"/>
            </a:pPr>
            <a:r>
              <a:rPr lang="en-GB" sz="2400" dirty="0" smtClean="0">
                <a:latin typeface="Bahnschrift" pitchFamily="34" charset="0"/>
              </a:rPr>
              <a:t>Spoilage and defective work can be identified with a specific job &amp; responsibility for the same may be fixed on individuals. </a:t>
            </a:r>
            <a:endParaRPr lang="en-IN" sz="2400" b="1" dirty="0">
              <a:latin typeface="Bahnschrift" pitchFamily="34" charset="0"/>
            </a:endParaRPr>
          </a:p>
          <a:p>
            <a:pPr>
              <a:buNone/>
            </a:pPr>
            <a:endParaRPr lang="en-IN" sz="2400" b="1" dirty="0" smtClean="0">
              <a:latin typeface="Bahnschrift" pitchFamily="34" charset="0"/>
            </a:endParaRPr>
          </a:p>
          <a:p>
            <a:pPr>
              <a:buNone/>
            </a:pPr>
            <a:r>
              <a:rPr lang="en-IN" sz="2400" b="1" dirty="0" smtClean="0">
                <a:solidFill>
                  <a:srgbClr val="C00000"/>
                </a:solidFill>
                <a:latin typeface="Bahnschrift" pitchFamily="34" charset="0"/>
              </a:rPr>
              <a:t>LIMITATIONS: </a:t>
            </a:r>
          </a:p>
          <a:p>
            <a:pPr>
              <a:buNone/>
            </a:pPr>
            <a:endParaRPr lang="en-US" sz="2400" dirty="0">
              <a:latin typeface="Bahnschrift" pitchFamily="34" charset="0"/>
            </a:endParaRPr>
          </a:p>
          <a:p>
            <a:pPr lvl="0">
              <a:buFont typeface="Wingdings" pitchFamily="2" charset="2"/>
              <a:buChar char="§"/>
            </a:pPr>
            <a:r>
              <a:rPr lang="en-GB" sz="2400" dirty="0">
                <a:latin typeface="Bahnschrift" pitchFamily="34" charset="0"/>
              </a:rPr>
              <a:t>It involves excessive clerical work and paper work. </a:t>
            </a:r>
            <a:endParaRPr lang="en-US" sz="2400" dirty="0">
              <a:latin typeface="Bahnschrift" pitchFamily="34" charset="0"/>
            </a:endParaRPr>
          </a:p>
          <a:p>
            <a:pPr lvl="0">
              <a:buFont typeface="Wingdings" pitchFamily="2" charset="2"/>
              <a:buChar char="§"/>
            </a:pPr>
            <a:r>
              <a:rPr lang="en-GB" sz="2400" dirty="0">
                <a:latin typeface="Bahnschrift" pitchFamily="34" charset="0"/>
              </a:rPr>
              <a:t>It is expensive as cost is ascertained for each job separately. </a:t>
            </a:r>
            <a:endParaRPr lang="en-US" sz="2400" dirty="0">
              <a:latin typeface="Bahnschrift" pitchFamily="34" charset="0"/>
            </a:endParaRPr>
          </a:p>
          <a:p>
            <a:pPr lvl="0">
              <a:buFont typeface="Wingdings" pitchFamily="2" charset="2"/>
              <a:buChar char="§"/>
            </a:pPr>
            <a:r>
              <a:rPr lang="en-GB" sz="2400" dirty="0">
                <a:latin typeface="Bahnschrift" pitchFamily="34" charset="0"/>
              </a:rPr>
              <a:t>The costs, being historical in nature, do not enable prompt remedial action. </a:t>
            </a:r>
            <a:endParaRPr lang="en-US" sz="2400" dirty="0">
              <a:latin typeface="Bahnschrift" pitchFamily="34" charset="0"/>
            </a:endParaRPr>
          </a:p>
          <a:p>
            <a:pPr>
              <a:buNone/>
            </a:pPr>
            <a:endParaRPr lang="en-US" sz="2400" dirty="0">
              <a:latin typeface="Bahnschrift" pitchFamily="34" charset="0"/>
            </a:endParaRPr>
          </a:p>
        </p:txBody>
      </p:sp>
    </p:spTree>
    <p:extLst>
      <p:ext uri="{BB962C8B-B14F-4D97-AF65-F5344CB8AC3E}">
        <p14:creationId xmlns="" xmlns:p14="http://schemas.microsoft.com/office/powerpoint/2010/main" val="2824110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694" y="248195"/>
            <a:ext cx="6683765" cy="64008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a:r>
              <a:rPr lang="en-US" b="1" spc="50" dirty="0" smtClean="0">
                <a:ln w="11430"/>
                <a:solidFill>
                  <a:srgbClr val="002060"/>
                </a:solidFill>
                <a:effectLst>
                  <a:outerShdw blurRad="76200" dist="50800" dir="5400000" algn="tl" rotWithShape="0">
                    <a:srgbClr val="000000">
                      <a:alpha val="65000"/>
                    </a:srgbClr>
                  </a:outerShdw>
                </a:effectLst>
              </a:rPr>
              <a:t>         BATCH COSTING</a:t>
            </a:r>
            <a:endParaRPr lang="en-US" b="1" spc="50" dirty="0">
              <a:ln w="11430"/>
              <a:solidFill>
                <a:srgbClr val="002060"/>
              </a:soli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785786" y="796835"/>
            <a:ext cx="7842673" cy="5656217"/>
          </a:xfrm>
        </p:spPr>
        <p:txBody>
          <a:bodyPr>
            <a:noAutofit/>
          </a:bodyPr>
          <a:lstStyle/>
          <a:p>
            <a:pPr algn="just">
              <a:buNone/>
            </a:pPr>
            <a:r>
              <a:rPr lang="en-IN" sz="1800" b="1" dirty="0" smtClean="0">
                <a:latin typeface="Bahnschrift" pitchFamily="34" charset="0"/>
              </a:rPr>
              <a:t>    </a:t>
            </a:r>
            <a:r>
              <a:rPr lang="en-IN" sz="1800" dirty="0" smtClean="0">
                <a:latin typeface="Bahnschrift" pitchFamily="34" charset="0"/>
              </a:rPr>
              <a:t> </a:t>
            </a:r>
            <a:r>
              <a:rPr lang="en-IN" sz="1800" dirty="0">
                <a:latin typeface="Bahnschrift" pitchFamily="34" charset="0"/>
              </a:rPr>
              <a:t>Batch Costing is that form of specific order costing under which each Batch is treated as a cost unit and costs are accumulated and ascertained separately for each Batch. Each Batch consists of a number of like units. </a:t>
            </a:r>
            <a:endParaRPr lang="en-IN" sz="1800" dirty="0" smtClean="0">
              <a:latin typeface="Bahnschrift" pitchFamily="34" charset="0"/>
            </a:endParaRPr>
          </a:p>
          <a:p>
            <a:pPr algn="just">
              <a:buNone/>
            </a:pPr>
            <a:endParaRPr lang="en-US" sz="1800" dirty="0">
              <a:latin typeface="Bahnschrift" pitchFamily="34" charset="0"/>
            </a:endParaRPr>
          </a:p>
          <a:p>
            <a:pPr>
              <a:buNone/>
            </a:pPr>
            <a:r>
              <a:rPr lang="en-IN" sz="1800" b="1" dirty="0">
                <a:solidFill>
                  <a:srgbClr val="C00000"/>
                </a:solidFill>
                <a:latin typeface="Bahnschrift" pitchFamily="34" charset="0"/>
              </a:rPr>
              <a:t>Basic </a:t>
            </a:r>
            <a:r>
              <a:rPr lang="en-IN" sz="1800" b="1" dirty="0" smtClean="0">
                <a:solidFill>
                  <a:srgbClr val="C00000"/>
                </a:solidFill>
                <a:latin typeface="Bahnschrift" pitchFamily="34" charset="0"/>
              </a:rPr>
              <a:t>Features</a:t>
            </a:r>
            <a:r>
              <a:rPr lang="en-IN" sz="1800" b="1" dirty="0">
                <a:solidFill>
                  <a:srgbClr val="C00000"/>
                </a:solidFill>
                <a:latin typeface="Bahnschrift" pitchFamily="34" charset="0"/>
              </a:rPr>
              <a:t>: </a:t>
            </a:r>
            <a:endParaRPr lang="en-US" sz="1800" dirty="0">
              <a:solidFill>
                <a:srgbClr val="C00000"/>
              </a:solidFill>
              <a:latin typeface="Bahnschrift" pitchFamily="34" charset="0"/>
            </a:endParaRPr>
          </a:p>
          <a:p>
            <a:pPr lvl="0"/>
            <a:r>
              <a:rPr lang="en-GB" sz="1800" dirty="0">
                <a:latin typeface="Bahnschrift" pitchFamily="34" charset="0"/>
              </a:rPr>
              <a:t>Each Butch is treated as a cost unit. </a:t>
            </a:r>
            <a:endParaRPr lang="en-US" sz="1800" dirty="0">
              <a:latin typeface="Bahnschrift" pitchFamily="34" charset="0"/>
            </a:endParaRPr>
          </a:p>
          <a:p>
            <a:pPr lvl="0"/>
            <a:r>
              <a:rPr lang="en-GB" sz="1800" dirty="0">
                <a:latin typeface="Bahnschrift" pitchFamily="34" charset="0"/>
              </a:rPr>
              <a:t>All costs are accumulated and ascertained for each batch. </a:t>
            </a:r>
            <a:endParaRPr lang="en-US" sz="1800" dirty="0">
              <a:latin typeface="Bahnschrift" pitchFamily="34" charset="0"/>
            </a:endParaRPr>
          </a:p>
          <a:p>
            <a:pPr lvl="0"/>
            <a:r>
              <a:rPr lang="en-GB" sz="1800" dirty="0">
                <a:latin typeface="Bahnschrift" pitchFamily="34" charset="0"/>
              </a:rPr>
              <a:t>A separate Batch Cost sheet is used for each batch and is assigned a certain number. </a:t>
            </a:r>
            <a:endParaRPr lang="en-US" sz="1800" dirty="0">
              <a:latin typeface="Bahnschrift" pitchFamily="34" charset="0"/>
            </a:endParaRPr>
          </a:p>
          <a:p>
            <a:pPr lvl="0"/>
            <a:r>
              <a:rPr lang="en-GB" sz="1800" dirty="0">
                <a:latin typeface="Bahnschrift" pitchFamily="34" charset="0"/>
              </a:rPr>
              <a:t>The cost per unit is ascertained by dividing the total cost of each batch by the number of items produced in that batch. </a:t>
            </a:r>
            <a:endParaRPr lang="en-US" sz="1800" dirty="0">
              <a:latin typeface="Bahnschrift" pitchFamily="34" charset="0"/>
            </a:endParaRPr>
          </a:p>
          <a:p>
            <a:r>
              <a:rPr lang="en-IN" sz="1800" dirty="0">
                <a:latin typeface="Bahnschrift" pitchFamily="34" charset="0"/>
              </a:rPr>
              <a:t>Batch Costing is applied in those industries where the similar articles are produced in definite batches for internal consumption or for sale to customers. It is generally applied in </a:t>
            </a:r>
            <a:endParaRPr lang="en-US" sz="1800" dirty="0">
              <a:latin typeface="Bahnschrift" pitchFamily="34" charset="0"/>
            </a:endParaRPr>
          </a:p>
          <a:p>
            <a:r>
              <a:rPr lang="en-GB" sz="1800" dirty="0">
                <a:latin typeface="Bahnschrift" pitchFamily="34" charset="0"/>
              </a:rPr>
              <a:t>Readymade Garments Industry. </a:t>
            </a:r>
            <a:endParaRPr lang="en-US" sz="1800" dirty="0">
              <a:latin typeface="Bahnschrift" pitchFamily="34" charset="0"/>
            </a:endParaRPr>
          </a:p>
          <a:p>
            <a:r>
              <a:rPr lang="en-GB" sz="1800" dirty="0">
                <a:latin typeface="Bahnschrift" pitchFamily="34" charset="0"/>
              </a:rPr>
              <a:t>Pharmaceutical Industry. </a:t>
            </a:r>
            <a:endParaRPr lang="en-US" sz="1800" dirty="0">
              <a:latin typeface="Bahnschrift" pitchFamily="34" charset="0"/>
            </a:endParaRPr>
          </a:p>
          <a:p>
            <a:r>
              <a:rPr lang="en-GB" sz="1800" dirty="0">
                <a:latin typeface="Bahnschrift" pitchFamily="34" charset="0"/>
              </a:rPr>
              <a:t>Spare parts producing industry. </a:t>
            </a:r>
            <a:endParaRPr lang="en-US" sz="1800" dirty="0">
              <a:latin typeface="Bahnschrift" pitchFamily="34" charset="0"/>
            </a:endParaRPr>
          </a:p>
          <a:p>
            <a:r>
              <a:rPr lang="en-GB" sz="1800" dirty="0">
                <a:latin typeface="Bahnschrift" pitchFamily="34" charset="0"/>
              </a:rPr>
              <a:t>Toys Manufacturing. </a:t>
            </a:r>
            <a:endParaRPr lang="en-US" sz="1800" dirty="0">
              <a:latin typeface="Bahnschrift" pitchFamily="34" charset="0"/>
            </a:endParaRPr>
          </a:p>
          <a:p>
            <a:pPr>
              <a:buNone/>
            </a:pPr>
            <a:endParaRPr lang="en-US" sz="1800" dirty="0">
              <a:latin typeface="Bahnschrift" pitchFamily="34" charset="0"/>
            </a:endParaRPr>
          </a:p>
        </p:txBody>
      </p:sp>
    </p:spTree>
    <p:extLst>
      <p:ext uri="{BB962C8B-B14F-4D97-AF65-F5344CB8AC3E}">
        <p14:creationId xmlns="" xmlns:p14="http://schemas.microsoft.com/office/powerpoint/2010/main" val="3573036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391886"/>
            <a:ext cx="8056987" cy="6021977"/>
          </a:xfrm>
        </p:spPr>
        <p:txBody>
          <a:bodyPr>
            <a:normAutofit fontScale="92500" lnSpcReduction="20000"/>
          </a:bodyPr>
          <a:lstStyle/>
          <a:p>
            <a:pPr>
              <a:lnSpc>
                <a:spcPct val="150000"/>
              </a:lnSpc>
              <a:buNone/>
            </a:pPr>
            <a:endParaRPr lang="en-IN" sz="2000" b="1" dirty="0">
              <a:latin typeface="Bahnschrift" pitchFamily="34" charset="0"/>
            </a:endParaRPr>
          </a:p>
          <a:p>
            <a:pPr>
              <a:lnSpc>
                <a:spcPct val="150000"/>
              </a:lnSpc>
              <a:buNone/>
            </a:pPr>
            <a:r>
              <a:rPr lang="en-IN" sz="2000" b="1" dirty="0">
                <a:solidFill>
                  <a:srgbClr val="C00000"/>
                </a:solidFill>
                <a:latin typeface="Bahnschrift" pitchFamily="34" charset="0"/>
              </a:rPr>
              <a:t>Economic Batch Quantity (EBQ) </a:t>
            </a:r>
            <a:endParaRPr lang="en-US" sz="2000" dirty="0">
              <a:solidFill>
                <a:srgbClr val="C00000"/>
              </a:solidFill>
              <a:latin typeface="Bahnschrift" pitchFamily="34" charset="0"/>
            </a:endParaRPr>
          </a:p>
          <a:p>
            <a:pPr algn="just">
              <a:lnSpc>
                <a:spcPct val="150000"/>
              </a:lnSpc>
            </a:pPr>
            <a:r>
              <a:rPr lang="en-IN" sz="2000" dirty="0">
                <a:latin typeface="Bahnschrift" pitchFamily="34" charset="0"/>
              </a:rPr>
              <a:t>In industries where Batch Costing method is used, production is usually done in batches and each batch can have any number of units of </a:t>
            </a:r>
            <a:r>
              <a:rPr lang="en-IN" sz="2000" dirty="0" smtClean="0">
                <a:latin typeface="Bahnschrift" pitchFamily="34" charset="0"/>
              </a:rPr>
              <a:t>component </a:t>
            </a:r>
            <a:r>
              <a:rPr lang="en-IN" sz="2000" dirty="0">
                <a:latin typeface="Bahnschrift" pitchFamily="34" charset="0"/>
              </a:rPr>
              <a:t>in it. The optimum quantity for a batch is that quantity for which the setting up and carrying costs are minimum. Such an optimum quantity is known as Economic Batch Quantity. EBQ refers to the optimum quantity batch which should be produced at a point of time so that the set up &amp; processing costs and carrying costs are together optimized. EBQ is determined by two conflicting forces. </a:t>
            </a:r>
            <a:endParaRPr lang="en-US" sz="2000" dirty="0">
              <a:latin typeface="Bahnschrift" pitchFamily="34" charset="0"/>
            </a:endParaRPr>
          </a:p>
          <a:p>
            <a:pPr lvl="0">
              <a:lnSpc>
                <a:spcPct val="150000"/>
              </a:lnSpc>
            </a:pPr>
            <a:r>
              <a:rPr lang="en-GB" sz="2000" dirty="0">
                <a:latin typeface="Bahnschrift" pitchFamily="34" charset="0"/>
              </a:rPr>
              <a:t>Set-up costs </a:t>
            </a:r>
            <a:endParaRPr lang="en-US" sz="2000" dirty="0">
              <a:latin typeface="Bahnschrift" pitchFamily="34" charset="0"/>
            </a:endParaRPr>
          </a:p>
          <a:p>
            <a:pPr lvl="0">
              <a:lnSpc>
                <a:spcPct val="150000"/>
              </a:lnSpc>
            </a:pPr>
            <a:r>
              <a:rPr lang="en-GB" sz="2000" dirty="0">
                <a:latin typeface="Bahnschrift" pitchFamily="34" charset="0"/>
              </a:rPr>
              <a:t>Carrying costs </a:t>
            </a:r>
            <a:endParaRPr lang="en-US" sz="2000" dirty="0">
              <a:latin typeface="Bahnschrift" pitchFamily="34" charset="0"/>
            </a:endParaRPr>
          </a:p>
          <a:p>
            <a:pPr>
              <a:lnSpc>
                <a:spcPct val="150000"/>
              </a:lnSpc>
            </a:pPr>
            <a:r>
              <a:rPr lang="en-IN" sz="2000" dirty="0">
                <a:latin typeface="Bahnschrift" pitchFamily="34" charset="0"/>
              </a:rPr>
              <a:t>EBQ is equilibrium between these two forces. It is the quantity of production where maximum benefit accrues. </a:t>
            </a:r>
            <a:endParaRPr lang="en-US" sz="2000" dirty="0">
              <a:latin typeface="Bahnschrift" pitchFamily="34" charset="0"/>
            </a:endParaRPr>
          </a:p>
          <a:p>
            <a:pPr>
              <a:lnSpc>
                <a:spcPct val="150000"/>
              </a:lnSpc>
              <a:buNone/>
            </a:pPr>
            <a:endParaRPr lang="en-US" sz="2000" dirty="0">
              <a:latin typeface="Bahnschrift" pitchFamily="34" charset="0"/>
            </a:endParaRPr>
          </a:p>
        </p:txBody>
      </p:sp>
    </p:spTree>
    <p:extLst>
      <p:ext uri="{BB962C8B-B14F-4D97-AF65-F5344CB8AC3E}">
        <p14:creationId xmlns="" xmlns:p14="http://schemas.microsoft.com/office/powerpoint/2010/main" val="377567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28670"/>
            <a:ext cx="8229600" cy="5197493"/>
          </a:xfrm>
        </p:spPr>
        <p:txBody>
          <a:bodyPr>
            <a:normAutofit/>
          </a:bodyPr>
          <a:lstStyle/>
          <a:p>
            <a:pPr marL="0" indent="0" algn="just">
              <a:lnSpc>
                <a:spcPct val="150000"/>
              </a:lnSpc>
              <a:buNone/>
            </a:pPr>
            <a:r>
              <a:rPr lang="en-IN" sz="2000" b="1" u="sng" dirty="0" smtClean="0">
                <a:solidFill>
                  <a:schemeClr val="accent6">
                    <a:lumMod val="50000"/>
                  </a:schemeClr>
                </a:solidFill>
                <a:latin typeface="Bahnschrift" panose="020B0502040204020203" pitchFamily="34" charset="0"/>
              </a:rPr>
              <a:t>COSTING</a:t>
            </a:r>
            <a:endParaRPr lang="en-IN" sz="2000" b="1" dirty="0">
              <a:solidFill>
                <a:schemeClr val="accent6">
                  <a:lumMod val="50000"/>
                </a:schemeClr>
              </a:solidFill>
              <a:latin typeface="Bahnschrift" panose="020B0502040204020203" pitchFamily="34" charset="0"/>
            </a:endParaRPr>
          </a:p>
          <a:p>
            <a:pPr marL="0" indent="0" algn="just">
              <a:buNone/>
            </a:pPr>
            <a:r>
              <a:rPr lang="en-IN" sz="2000" dirty="0" smtClean="0">
                <a:latin typeface="Bahnschrift" panose="020B0502040204020203" pitchFamily="34" charset="0"/>
              </a:rPr>
              <a:t>In the Terminology of the ICMA London costing has been expressed as “The techniques and processes of ascertaining cost”. As a technique it implies a body of principles and rules applied for ascertaining cost. As a process it involves the procedure for ascertainment of cost. It is concerned with computation of cost and ascertainment of profits.</a:t>
            </a:r>
          </a:p>
          <a:p>
            <a:pPr marL="0" indent="0" algn="just">
              <a:lnSpc>
                <a:spcPct val="150000"/>
              </a:lnSpc>
              <a:buNone/>
            </a:pPr>
            <a:r>
              <a:rPr lang="en-IN" sz="2000" b="1" u="sng" dirty="0">
                <a:solidFill>
                  <a:srgbClr val="00B050"/>
                </a:solidFill>
                <a:latin typeface="Bahnschrift" panose="020B0502040204020203" pitchFamily="34" charset="0"/>
              </a:rPr>
              <a:t>Costing Covers:</a:t>
            </a:r>
          </a:p>
          <a:p>
            <a:pPr algn="just">
              <a:buFont typeface="Wingdings" pitchFamily="2" charset="2"/>
              <a:buChar char="Ø"/>
            </a:pPr>
            <a:r>
              <a:rPr lang="en-IN" sz="2000" dirty="0">
                <a:latin typeface="Bahnschrift" panose="020B0502040204020203" pitchFamily="34" charset="0"/>
              </a:rPr>
              <a:t>Ascertainment of costs.</a:t>
            </a:r>
          </a:p>
          <a:p>
            <a:pPr algn="just">
              <a:buFont typeface="Wingdings" pitchFamily="2" charset="2"/>
              <a:buChar char="Ø"/>
            </a:pPr>
            <a:r>
              <a:rPr lang="en-IN" sz="2000" dirty="0">
                <a:latin typeface="Bahnschrift" panose="020B0502040204020203" pitchFamily="34" charset="0"/>
              </a:rPr>
              <a:t>Analysis of costs.</a:t>
            </a:r>
          </a:p>
          <a:p>
            <a:pPr algn="just">
              <a:buFont typeface="Wingdings" pitchFamily="2" charset="2"/>
              <a:buChar char="Ø"/>
            </a:pPr>
            <a:r>
              <a:rPr lang="en-IN" sz="2000" dirty="0">
                <a:latin typeface="Bahnschrift" panose="020B0502040204020203" pitchFamily="34" charset="0"/>
              </a:rPr>
              <a:t>Allocation of costs.</a:t>
            </a:r>
          </a:p>
          <a:p>
            <a:pPr algn="just">
              <a:buFont typeface="Wingdings" pitchFamily="2" charset="2"/>
              <a:buChar char="Ø"/>
            </a:pPr>
            <a:r>
              <a:rPr lang="en-IN" sz="2000" dirty="0">
                <a:latin typeface="Bahnschrift" panose="020B0502040204020203" pitchFamily="34" charset="0"/>
              </a:rPr>
              <a:t>Apportionment of costs.</a:t>
            </a:r>
          </a:p>
          <a:p>
            <a:pPr algn="just">
              <a:buFont typeface="Wingdings" pitchFamily="2" charset="2"/>
              <a:buChar char="Ø"/>
            </a:pPr>
            <a:r>
              <a:rPr lang="en-IN" sz="2000" dirty="0">
                <a:latin typeface="Bahnschrift" panose="020B0502040204020203" pitchFamily="34" charset="0"/>
              </a:rPr>
              <a:t>Absorption of cost.</a:t>
            </a:r>
          </a:p>
          <a:p>
            <a:pPr marL="0" indent="0" algn="just">
              <a:buNone/>
            </a:pPr>
            <a:endParaRPr lang="en-IN" sz="2000" dirty="0">
              <a:latin typeface="Bahnschrift" panose="020B0502040204020203" pitchFamily="34" charset="0"/>
            </a:endParaRPr>
          </a:p>
        </p:txBody>
      </p:sp>
      <p:sp>
        <p:nvSpPr>
          <p:cNvPr id="2" name="Slide Number Placeholder 1"/>
          <p:cNvSpPr>
            <a:spLocks noGrp="1"/>
          </p:cNvSpPr>
          <p:nvPr>
            <p:ph type="sldNum" sz="quarter" idx="12"/>
          </p:nvPr>
        </p:nvSpPr>
        <p:spPr/>
        <p:txBody>
          <a:bodyPr/>
          <a:lstStyle/>
          <a:p>
            <a:fld id="{0E4A57ED-19FC-4E9B-A67E-AFA7B208B784}" type="slidenum">
              <a:rPr lang="en-IN" smtClean="0"/>
              <a:pPr/>
              <a:t>3</a:t>
            </a:fld>
            <a:endParaRPr lang="en-IN"/>
          </a:p>
        </p:txBody>
      </p:sp>
    </p:spTree>
    <p:extLst>
      <p:ext uri="{BB962C8B-B14F-4D97-AF65-F5344CB8AC3E}">
        <p14:creationId xmlns="" xmlns:p14="http://schemas.microsoft.com/office/powerpoint/2010/main" val="708028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3" y="457200"/>
            <a:ext cx="8056988" cy="6100354"/>
          </a:xfrm>
        </p:spPr>
        <p:txBody>
          <a:bodyPr>
            <a:noAutofit/>
          </a:bodyPr>
          <a:lstStyle/>
          <a:p>
            <a:pPr lvl="0">
              <a:buNone/>
            </a:pPr>
            <a:r>
              <a:rPr lang="en-GB" sz="1600" b="1" dirty="0" smtClean="0">
                <a:solidFill>
                  <a:srgbClr val="C00000"/>
                </a:solidFill>
                <a:latin typeface="Bahnschrift" pitchFamily="34" charset="0"/>
              </a:rPr>
              <a:t>SET UP COST:</a:t>
            </a:r>
            <a:r>
              <a:rPr lang="en-GB" sz="1600" dirty="0" smtClean="0">
                <a:solidFill>
                  <a:srgbClr val="C00000"/>
                </a:solidFill>
                <a:latin typeface="Bahnschrift" pitchFamily="34" charset="0"/>
              </a:rPr>
              <a:t> </a:t>
            </a:r>
          </a:p>
          <a:p>
            <a:pPr lvl="0">
              <a:buNone/>
            </a:pPr>
            <a:r>
              <a:rPr lang="en-GB" sz="1600" dirty="0" smtClean="0">
                <a:latin typeface="Bahnschrift" pitchFamily="34" charset="0"/>
              </a:rPr>
              <a:t>      It </a:t>
            </a:r>
            <a:r>
              <a:rPr lang="en-GB" sz="1600" dirty="0">
                <a:latin typeface="Bahnschrift" pitchFamily="34" charset="0"/>
              </a:rPr>
              <a:t>refers to the costs incurred for setting up and processing operations before the start of production of a batch. It includes tools &amp; machine set-up cost, preparation cost, time lost during change from batch to batch, loss of speed of workers due to too frequent changes of work, increased supervision cost. </a:t>
            </a:r>
            <a:endParaRPr lang="en-US" sz="1600" dirty="0">
              <a:latin typeface="Bahnschrift" pitchFamily="34" charset="0"/>
            </a:endParaRPr>
          </a:p>
          <a:p>
            <a:r>
              <a:rPr lang="en-IN" sz="1600" dirty="0">
                <a:latin typeface="Bahnschrift" pitchFamily="34" charset="0"/>
              </a:rPr>
              <a:t>There is inverse relationship between Batch size &amp; setup costs. Larger the size of the Batch -Lower the setup costs because of lesser number of batches. </a:t>
            </a:r>
            <a:endParaRPr lang="en-US" sz="1600" dirty="0">
              <a:latin typeface="Bahnschrift" pitchFamily="34" charset="0"/>
            </a:endParaRPr>
          </a:p>
          <a:p>
            <a:r>
              <a:rPr lang="en-IN" sz="1600" dirty="0">
                <a:latin typeface="Bahnschrift" pitchFamily="34" charset="0"/>
              </a:rPr>
              <a:t>Smaller the size of the Batch - Higher will be the setup cost because of more batches. </a:t>
            </a:r>
            <a:endParaRPr lang="en-IN" sz="1600" dirty="0" smtClean="0">
              <a:latin typeface="Bahnschrift" pitchFamily="34" charset="0"/>
            </a:endParaRPr>
          </a:p>
          <a:p>
            <a:endParaRPr lang="en-US" sz="1600" dirty="0">
              <a:latin typeface="Bahnschrift" pitchFamily="34" charset="0"/>
            </a:endParaRPr>
          </a:p>
          <a:p>
            <a:pPr lvl="0">
              <a:buNone/>
            </a:pPr>
            <a:r>
              <a:rPr lang="en-GB" sz="1600" b="1" dirty="0" smtClean="0">
                <a:solidFill>
                  <a:srgbClr val="002060"/>
                </a:solidFill>
                <a:latin typeface="Bahnschrift" pitchFamily="34" charset="0"/>
              </a:rPr>
              <a:t>CARRYING COST: </a:t>
            </a:r>
          </a:p>
          <a:p>
            <a:pPr lvl="0">
              <a:buNone/>
            </a:pPr>
            <a:r>
              <a:rPr lang="en-GB" sz="1600" dirty="0" smtClean="0">
                <a:latin typeface="Bahnschrift" pitchFamily="34" charset="0"/>
              </a:rPr>
              <a:t>      It </a:t>
            </a:r>
            <a:r>
              <a:rPr lang="en-GB" sz="1600" dirty="0">
                <a:latin typeface="Bahnschrift" pitchFamily="34" charset="0"/>
              </a:rPr>
              <a:t>refers to the costs incurred in maintaining a given level of inventory. There is positive relationship between batch size and carrying cost. </a:t>
            </a:r>
            <a:endParaRPr lang="en-US" sz="1600" dirty="0">
              <a:latin typeface="Bahnschrift" pitchFamily="34" charset="0"/>
            </a:endParaRPr>
          </a:p>
          <a:p>
            <a:r>
              <a:rPr lang="en-GB" sz="1600" dirty="0">
                <a:latin typeface="Bahnschrift" pitchFamily="34" charset="0"/>
              </a:rPr>
              <a:t>Larger the Batch Size -Higher the carrying cost. </a:t>
            </a:r>
            <a:endParaRPr lang="en-US" sz="1600" dirty="0">
              <a:latin typeface="Bahnschrift" pitchFamily="34" charset="0"/>
            </a:endParaRPr>
          </a:p>
          <a:p>
            <a:r>
              <a:rPr lang="en-GB" sz="1600" dirty="0">
                <a:latin typeface="Bahnschrift" pitchFamily="34" charset="0"/>
              </a:rPr>
              <a:t>Smaller the Batch Size -Lower the carrying cost. </a:t>
            </a:r>
            <a:endParaRPr lang="en-US" sz="1600" dirty="0">
              <a:latin typeface="Bahnschrift" pitchFamily="34" charset="0"/>
            </a:endParaRPr>
          </a:p>
          <a:p>
            <a:pPr>
              <a:buNone/>
            </a:pPr>
            <a:endParaRPr lang="en-US" sz="1600" dirty="0">
              <a:latin typeface="Bahnschrift" pitchFamily="34" charset="0"/>
            </a:endParaRPr>
          </a:p>
          <a:p>
            <a:r>
              <a:rPr lang="en-IN" sz="1800" b="1" dirty="0">
                <a:solidFill>
                  <a:schemeClr val="accent2">
                    <a:lumMod val="50000"/>
                  </a:schemeClr>
                </a:solidFill>
                <a:latin typeface="Bahnschrift" pitchFamily="34" charset="0"/>
              </a:rPr>
              <a:t>Formula to calculate EBQ </a:t>
            </a:r>
            <a:endParaRPr lang="en-IN" sz="1800" b="1" dirty="0" smtClean="0">
              <a:solidFill>
                <a:schemeClr val="accent2">
                  <a:lumMod val="50000"/>
                </a:schemeClr>
              </a:solidFill>
              <a:latin typeface="Bahnschrift" pitchFamily="34" charset="0"/>
            </a:endParaRPr>
          </a:p>
          <a:p>
            <a:endParaRPr lang="en-US" sz="1600" dirty="0">
              <a:latin typeface="Bahnschrift" pitchFamily="34" charset="0"/>
            </a:endParaRPr>
          </a:p>
          <a:p>
            <a:pPr>
              <a:buNone/>
            </a:pPr>
            <a:r>
              <a:rPr lang="en-IN" sz="1600" dirty="0">
                <a:latin typeface="Bahnschrift" pitchFamily="34" charset="0"/>
              </a:rPr>
              <a:t>     EBQ 	=  2AS			 A = Annual Demand</a:t>
            </a:r>
            <a:endParaRPr lang="en-US" sz="1600" dirty="0">
              <a:latin typeface="Bahnschrift" pitchFamily="34" charset="0"/>
            </a:endParaRPr>
          </a:p>
          <a:p>
            <a:pPr>
              <a:buNone/>
            </a:pPr>
            <a:r>
              <a:rPr lang="en-IN" sz="1600" dirty="0">
                <a:latin typeface="Bahnschrift" pitchFamily="34" charset="0"/>
              </a:rPr>
              <a:t>                     C 		        S= Set up cost per Batch	</a:t>
            </a:r>
            <a:endParaRPr lang="en-US" sz="1600" dirty="0">
              <a:latin typeface="Bahnschrift" pitchFamily="34" charset="0"/>
            </a:endParaRPr>
          </a:p>
          <a:p>
            <a:pPr>
              <a:buNone/>
            </a:pPr>
            <a:r>
              <a:rPr lang="en-IN" sz="1600" dirty="0">
                <a:latin typeface="Bahnschrift" pitchFamily="34" charset="0"/>
              </a:rPr>
              <a:t>				                      C = Carrying cost per Batch</a:t>
            </a:r>
            <a:endParaRPr lang="en-US" sz="1600" dirty="0">
              <a:latin typeface="Bahnschrift" pitchFamily="34" charset="0"/>
            </a:endParaRPr>
          </a:p>
          <a:p>
            <a:endParaRPr lang="en-US" sz="1600" dirty="0">
              <a:latin typeface="Bahnschrift" pitchFamily="34" charset="0"/>
            </a:endParaRPr>
          </a:p>
        </p:txBody>
      </p:sp>
    </p:spTree>
    <p:extLst>
      <p:ext uri="{BB962C8B-B14F-4D97-AF65-F5344CB8AC3E}">
        <p14:creationId xmlns="" xmlns:p14="http://schemas.microsoft.com/office/powerpoint/2010/main" val="4216190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2643182"/>
            <a:ext cx="8229600" cy="1143000"/>
          </a:xfrm>
        </p:spPr>
        <p:style>
          <a:lnRef idx="1">
            <a:schemeClr val="accent2"/>
          </a:lnRef>
          <a:fillRef idx="2">
            <a:schemeClr val="accent2"/>
          </a:fillRef>
          <a:effectRef idx="1">
            <a:schemeClr val="accent2"/>
          </a:effectRef>
          <a:fontRef idx="minor">
            <a:schemeClr val="dk1"/>
          </a:fontRef>
        </p:style>
        <p:txBody>
          <a:bodyPr>
            <a:noAutofit/>
          </a:bodyPr>
          <a:lstStyle/>
          <a:p>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UNIT-4:FINANCIAL </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STATEMENT </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ANALYSIS &amp;INTERPRETATION</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31</a:t>
            </a:fld>
            <a:endParaRPr lang="en-IN"/>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457200" y="326593"/>
            <a:ext cx="8229600" cy="1039091"/>
          </a:xfrm>
        </p:spPr>
        <p:txBody>
          <a:bodyPr>
            <a:normAutofit/>
          </a:bodyPr>
          <a:lstStyle/>
          <a:p>
            <a:pPr>
              <a:defRPr/>
            </a:pPr>
            <a:r>
              <a:rPr lang="en-US" sz="4000" b="1" dirty="0" smtClean="0">
                <a:solidFill>
                  <a:schemeClr val="accent3">
                    <a:lumMod val="50000"/>
                  </a:schemeClr>
                </a:solidFill>
              </a:rPr>
              <a:t>FINANCIAL STATEMENT ANALYSIS</a:t>
            </a:r>
            <a:endParaRPr lang="en-US" sz="4000" b="1" dirty="0" smtClean="0">
              <a:solidFill>
                <a:schemeClr val="accent3">
                  <a:lumMod val="50000"/>
                </a:schemeClr>
              </a:solidFill>
            </a:endParaRPr>
          </a:p>
        </p:txBody>
      </p:sp>
      <p:sp>
        <p:nvSpPr>
          <p:cNvPr id="90114" name="Rectangle 2"/>
          <p:cNvSpPr>
            <a:spLocks noGrp="1" noChangeArrowheads="1"/>
          </p:cNvSpPr>
          <p:nvPr>
            <p:ph idx="1"/>
          </p:nvPr>
        </p:nvSpPr>
        <p:spPr>
          <a:noFill/>
        </p:spPr>
        <p:txBody>
          <a:bodyPr/>
          <a:lstStyle/>
          <a:p>
            <a:r>
              <a:rPr lang="en-US" altLang="en-US" dirty="0" smtClean="0"/>
              <a:t>What do internal users use it for?</a:t>
            </a:r>
          </a:p>
          <a:p>
            <a:pPr lvl="1">
              <a:buFont typeface="Monotype Sorts" pitchFamily="2" charset="2"/>
              <a:buNone/>
            </a:pPr>
            <a:r>
              <a:rPr lang="en-US" altLang="en-US" dirty="0" smtClean="0"/>
              <a:t>   Planning, evaluating and controlling company operations</a:t>
            </a:r>
          </a:p>
          <a:p>
            <a:r>
              <a:rPr lang="en-US" altLang="en-US" dirty="0" smtClean="0"/>
              <a:t>What do external users use it for?</a:t>
            </a:r>
          </a:p>
          <a:p>
            <a:pPr lvl="1">
              <a:buFont typeface="Monotype Sorts" pitchFamily="2" charset="2"/>
              <a:buNone/>
            </a:pPr>
            <a:r>
              <a:rPr lang="en-US" altLang="en-US" dirty="0" smtClean="0"/>
              <a:t>   Assessing past performance and current financial position and making predictions about the future profitability and solvency of the company as well as evaluating the effectiveness of management </a:t>
            </a:r>
          </a:p>
          <a:p>
            <a:pPr>
              <a:buFont typeface="Monotype Sorts" pitchFamily="2" charset="2"/>
              <a:buNone/>
            </a:pPr>
            <a:endParaRPr lang="en-US" altLang="en-US" dirty="0" smtClean="0"/>
          </a:p>
        </p:txBody>
      </p:sp>
    </p:spTree>
    <p:extLst>
      <p:ext uri="{BB962C8B-B14F-4D97-AF65-F5344CB8AC3E}">
        <p14:creationId xmlns="" xmlns:p14="http://schemas.microsoft.com/office/powerpoint/2010/main" val="79084384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animEffect transition="in" filter="wipe(left)">
                                      <p:cBhvr>
                                        <p:cTn id="7" dur="500"/>
                                        <p:tgtEl>
                                          <p:spTgt spid="901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4">
                                            <p:txEl>
                                              <p:pRg st="1" end="1"/>
                                            </p:txEl>
                                          </p:spTgt>
                                        </p:tgtEl>
                                        <p:attrNameLst>
                                          <p:attrName>style.visibility</p:attrName>
                                        </p:attrNameLst>
                                      </p:cBhvr>
                                      <p:to>
                                        <p:strVal val="visible"/>
                                      </p:to>
                                    </p:set>
                                    <p:animEffect transition="in" filter="wipe(left)">
                                      <p:cBhvr>
                                        <p:cTn id="12" dur="500"/>
                                        <p:tgtEl>
                                          <p:spTgt spid="901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4">
                                            <p:txEl>
                                              <p:pRg st="2" end="2"/>
                                            </p:txEl>
                                          </p:spTgt>
                                        </p:tgtEl>
                                        <p:attrNameLst>
                                          <p:attrName>style.visibility</p:attrName>
                                        </p:attrNameLst>
                                      </p:cBhvr>
                                      <p:to>
                                        <p:strVal val="visible"/>
                                      </p:to>
                                    </p:set>
                                    <p:animEffect transition="in" filter="wipe(left)">
                                      <p:cBhvr>
                                        <p:cTn id="17" dur="500"/>
                                        <p:tgtEl>
                                          <p:spTgt spid="901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4">
                                            <p:txEl>
                                              <p:pRg st="3" end="3"/>
                                            </p:txEl>
                                          </p:spTgt>
                                        </p:tgtEl>
                                        <p:attrNameLst>
                                          <p:attrName>style.visibility</p:attrName>
                                        </p:attrNameLst>
                                      </p:cBhvr>
                                      <p:to>
                                        <p:strVal val="visible"/>
                                      </p:to>
                                    </p:set>
                                    <p:animEffect transition="in" filter="wipe(left)">
                                      <p:cBhvr>
                                        <p:cTn id="22" dur="500"/>
                                        <p:tgtEl>
                                          <p:spTgt spid="901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44" name="Rectangle 8"/>
          <p:cNvSpPr>
            <a:spLocks noGrp="1" noChangeArrowheads="1"/>
          </p:cNvSpPr>
          <p:nvPr>
            <p:ph type="title"/>
          </p:nvPr>
        </p:nvSpPr>
        <p:spPr>
          <a:xfrm>
            <a:off x="428596" y="357166"/>
            <a:ext cx="8229600" cy="1143000"/>
          </a:xfrm>
        </p:spPr>
        <p:txBody>
          <a:bodyPr>
            <a:normAutofit/>
          </a:bodyPr>
          <a:lstStyle/>
          <a:p>
            <a:pPr>
              <a:defRPr/>
            </a:pPr>
            <a:r>
              <a:rPr lang="en-US" sz="4400" b="1" dirty="0" smtClean="0">
                <a:solidFill>
                  <a:schemeClr val="tx2"/>
                </a:solidFill>
              </a:rPr>
              <a:t>FINANCIAL STATEMENT ANALYSIS</a:t>
            </a:r>
            <a:endParaRPr lang="en-US" b="1" dirty="0" smtClean="0">
              <a:solidFill>
                <a:schemeClr val="tx2"/>
              </a:solidFill>
            </a:endParaRPr>
          </a:p>
        </p:txBody>
      </p:sp>
      <p:sp>
        <p:nvSpPr>
          <p:cNvPr id="91138" name="Rectangle 2"/>
          <p:cNvSpPr>
            <a:spLocks noGrp="1" noChangeArrowheads="1"/>
          </p:cNvSpPr>
          <p:nvPr>
            <p:ph idx="1"/>
          </p:nvPr>
        </p:nvSpPr>
        <p:spPr>
          <a:xfrm>
            <a:off x="457200" y="1676400"/>
            <a:ext cx="8610600" cy="4648200"/>
          </a:xfrm>
          <a:noFill/>
        </p:spPr>
        <p:txBody>
          <a:bodyPr/>
          <a:lstStyle/>
          <a:p>
            <a:pPr>
              <a:buFont typeface="Monotype Sorts" pitchFamily="2" charset="2"/>
              <a:buNone/>
            </a:pPr>
            <a:r>
              <a:rPr lang="en-US" altLang="en-US" dirty="0" smtClean="0"/>
              <a:t>Information is available from</a:t>
            </a:r>
          </a:p>
          <a:p>
            <a:pPr lvl="1"/>
            <a:r>
              <a:rPr lang="en-US" altLang="en-US" dirty="0" smtClean="0">
                <a:solidFill>
                  <a:schemeClr val="accent2">
                    <a:lumMod val="75000"/>
                  </a:schemeClr>
                </a:solidFill>
              </a:rPr>
              <a:t>Published annual reports </a:t>
            </a:r>
          </a:p>
          <a:p>
            <a:pPr lvl="2">
              <a:buFontTx/>
              <a:buNone/>
            </a:pPr>
            <a:r>
              <a:rPr lang="en-US" altLang="en-US" dirty="0" smtClean="0"/>
              <a:t>(1)	Financial statements</a:t>
            </a:r>
          </a:p>
          <a:p>
            <a:pPr lvl="2">
              <a:buFontTx/>
              <a:buNone/>
            </a:pPr>
            <a:r>
              <a:rPr lang="en-US" altLang="en-US" dirty="0" smtClean="0"/>
              <a:t>(2)	Notes to financial statements</a:t>
            </a:r>
          </a:p>
          <a:p>
            <a:pPr lvl="2">
              <a:buFontTx/>
              <a:buNone/>
            </a:pPr>
            <a:r>
              <a:rPr lang="en-US" altLang="en-US" dirty="0" smtClean="0"/>
              <a:t>(3)	Letters to stockholders</a:t>
            </a:r>
          </a:p>
          <a:p>
            <a:pPr lvl="2">
              <a:buFontTx/>
              <a:buNone/>
            </a:pPr>
            <a:r>
              <a:rPr lang="en-US" altLang="en-US" dirty="0" smtClean="0"/>
              <a:t>(4)	Auditor’s report (Independent accountants)</a:t>
            </a:r>
          </a:p>
          <a:p>
            <a:pPr lvl="2">
              <a:buFontTx/>
              <a:buNone/>
            </a:pPr>
            <a:r>
              <a:rPr lang="en-US" altLang="en-US" dirty="0" smtClean="0"/>
              <a:t>(5)	Management’s discussion and analysis</a:t>
            </a:r>
          </a:p>
          <a:p>
            <a:pPr lvl="1"/>
            <a:r>
              <a:rPr lang="en-US" altLang="en-US" dirty="0" smtClean="0">
                <a:solidFill>
                  <a:srgbClr val="7030A0"/>
                </a:solidFill>
              </a:rPr>
              <a:t>Reports filed with the government</a:t>
            </a:r>
          </a:p>
          <a:p>
            <a:pPr lvl="2">
              <a:buFontTx/>
              <a:buNone/>
            </a:pPr>
            <a:r>
              <a:rPr lang="en-US" altLang="en-US" dirty="0" smtClean="0"/>
              <a:t>e.g., Form 10-K, Form 10-Q and Form 8-K</a:t>
            </a:r>
          </a:p>
        </p:txBody>
      </p:sp>
      <p:grpSp>
        <p:nvGrpSpPr>
          <p:cNvPr id="2052" name="Group 4"/>
          <p:cNvGrpSpPr>
            <a:grpSpLocks/>
          </p:cNvGrpSpPr>
          <p:nvPr/>
        </p:nvGrpSpPr>
        <p:grpSpPr bwMode="auto">
          <a:xfrm>
            <a:off x="7010400" y="1498600"/>
            <a:ext cx="2057400" cy="1168400"/>
            <a:chOff x="4416" y="944"/>
            <a:chExt cx="1296" cy="736"/>
          </a:xfrm>
        </p:grpSpPr>
        <p:graphicFrame>
          <p:nvGraphicFramePr>
            <p:cNvPr id="2050" name="Object 5">
              <a:hlinkClick r:id="" action="ppaction://ole?verb=0"/>
            </p:cNvPr>
            <p:cNvGraphicFramePr>
              <a:graphicFrameLocks/>
            </p:cNvGraphicFramePr>
            <p:nvPr/>
          </p:nvGraphicFramePr>
          <p:xfrm>
            <a:off x="4416" y="944"/>
            <a:ext cx="1296" cy="736"/>
          </p:xfrm>
          <a:graphic>
            <a:graphicData uri="http://schemas.openxmlformats.org/presentationml/2006/ole">
              <p:oleObj spid="_x0000_s1034" name="GALLERY" r:id="rId3" imgW="743921" imgH="305192" progId="">
                <p:embed/>
              </p:oleObj>
            </a:graphicData>
          </a:graphic>
        </p:graphicFrame>
        <p:sp>
          <p:nvSpPr>
            <p:cNvPr id="2054" name="Rectangle 6"/>
            <p:cNvSpPr>
              <a:spLocks noChangeArrowheads="1"/>
            </p:cNvSpPr>
            <p:nvPr/>
          </p:nvSpPr>
          <p:spPr bwMode="auto">
            <a:xfrm>
              <a:off x="4653" y="1149"/>
              <a:ext cx="822"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rgbClr val="005400"/>
                  </a:solidFill>
                  <a:latin typeface="Arial" charset="0"/>
                </a:defRPr>
              </a:lvl1pPr>
              <a:lvl2pPr marL="742950" indent="-285750">
                <a:defRPr sz="2400" b="1">
                  <a:solidFill>
                    <a:srgbClr val="005400"/>
                  </a:solidFill>
                  <a:latin typeface="Arial" charset="0"/>
                </a:defRPr>
              </a:lvl2pPr>
              <a:lvl3pPr marL="1143000" indent="-228600">
                <a:defRPr sz="2400" b="1">
                  <a:solidFill>
                    <a:srgbClr val="005400"/>
                  </a:solidFill>
                  <a:latin typeface="Arial" charset="0"/>
                </a:defRPr>
              </a:lvl3pPr>
              <a:lvl4pPr marL="1600200" indent="-228600">
                <a:defRPr sz="2400" b="1">
                  <a:solidFill>
                    <a:srgbClr val="005400"/>
                  </a:solidFill>
                  <a:latin typeface="Arial" charset="0"/>
                </a:defRPr>
              </a:lvl4pPr>
              <a:lvl5pPr marL="2057400" indent="-228600">
                <a:defRPr sz="2400" b="1">
                  <a:solidFill>
                    <a:srgbClr val="005400"/>
                  </a:solidFill>
                  <a:latin typeface="Arial" charset="0"/>
                </a:defRPr>
              </a:lvl5pPr>
              <a:lvl6pPr marL="25146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6pPr>
              <a:lvl7pPr marL="29718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7pPr>
              <a:lvl8pPr marL="34290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8pPr>
              <a:lvl9pPr marL="38862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9pPr>
            </a:lstStyle>
            <a:p>
              <a:pPr algn="l">
                <a:spcBef>
                  <a:spcPct val="50000"/>
                </a:spcBef>
                <a:buClrTx/>
                <a:buSzTx/>
                <a:buFontTx/>
                <a:buNone/>
              </a:pPr>
              <a:r>
                <a:rPr lang="en-US" altLang="en-US" sz="2000">
                  <a:solidFill>
                    <a:srgbClr val="000000"/>
                  </a:solidFill>
                </a:rPr>
                <a:t>627   628</a:t>
              </a:r>
            </a:p>
          </p:txBody>
        </p:sp>
      </p:grpSp>
    </p:spTree>
    <p:extLst>
      <p:ext uri="{BB962C8B-B14F-4D97-AF65-F5344CB8AC3E}">
        <p14:creationId xmlns="" xmlns:p14="http://schemas.microsoft.com/office/powerpoint/2010/main" val="221227035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animEffect transition="in" filter="wipe(left)">
                                      <p:cBhvr>
                                        <p:cTn id="7" dur="500"/>
                                        <p:tgtEl>
                                          <p:spTgt spid="91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138">
                                            <p:txEl>
                                              <p:pRg st="1" end="1"/>
                                            </p:txEl>
                                          </p:spTgt>
                                        </p:tgtEl>
                                        <p:attrNameLst>
                                          <p:attrName>style.visibility</p:attrName>
                                        </p:attrNameLst>
                                      </p:cBhvr>
                                      <p:to>
                                        <p:strVal val="visible"/>
                                      </p:to>
                                    </p:set>
                                    <p:animEffect transition="in" filter="wipe(left)">
                                      <p:cBhvr>
                                        <p:cTn id="12" dur="500"/>
                                        <p:tgtEl>
                                          <p:spTgt spid="91138">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1138">
                                            <p:txEl>
                                              <p:pRg st="2" end="2"/>
                                            </p:txEl>
                                          </p:spTgt>
                                        </p:tgtEl>
                                        <p:attrNameLst>
                                          <p:attrName>style.visibility</p:attrName>
                                        </p:attrNameLst>
                                      </p:cBhvr>
                                      <p:to>
                                        <p:strVal val="visible"/>
                                      </p:to>
                                    </p:set>
                                    <p:animEffect transition="in" filter="wipe(left)">
                                      <p:cBhvr>
                                        <p:cTn id="15" dur="500"/>
                                        <p:tgtEl>
                                          <p:spTgt spid="91138">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1138">
                                            <p:txEl>
                                              <p:pRg st="3" end="3"/>
                                            </p:txEl>
                                          </p:spTgt>
                                        </p:tgtEl>
                                        <p:attrNameLst>
                                          <p:attrName>style.visibility</p:attrName>
                                        </p:attrNameLst>
                                      </p:cBhvr>
                                      <p:to>
                                        <p:strVal val="visible"/>
                                      </p:to>
                                    </p:set>
                                    <p:animEffect transition="in" filter="wipe(left)">
                                      <p:cBhvr>
                                        <p:cTn id="18" dur="500"/>
                                        <p:tgtEl>
                                          <p:spTgt spid="91138">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1138">
                                            <p:txEl>
                                              <p:pRg st="4" end="4"/>
                                            </p:txEl>
                                          </p:spTgt>
                                        </p:tgtEl>
                                        <p:attrNameLst>
                                          <p:attrName>style.visibility</p:attrName>
                                        </p:attrNameLst>
                                      </p:cBhvr>
                                      <p:to>
                                        <p:strVal val="visible"/>
                                      </p:to>
                                    </p:set>
                                    <p:animEffect transition="in" filter="wipe(left)">
                                      <p:cBhvr>
                                        <p:cTn id="21" dur="500"/>
                                        <p:tgtEl>
                                          <p:spTgt spid="91138">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1138">
                                            <p:txEl>
                                              <p:pRg st="5" end="5"/>
                                            </p:txEl>
                                          </p:spTgt>
                                        </p:tgtEl>
                                        <p:attrNameLst>
                                          <p:attrName>style.visibility</p:attrName>
                                        </p:attrNameLst>
                                      </p:cBhvr>
                                      <p:to>
                                        <p:strVal val="visible"/>
                                      </p:to>
                                    </p:set>
                                    <p:animEffect transition="in" filter="wipe(left)">
                                      <p:cBhvr>
                                        <p:cTn id="24" dur="500"/>
                                        <p:tgtEl>
                                          <p:spTgt spid="91138">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1138">
                                            <p:txEl>
                                              <p:pRg st="6" end="6"/>
                                            </p:txEl>
                                          </p:spTgt>
                                        </p:tgtEl>
                                        <p:attrNameLst>
                                          <p:attrName>style.visibility</p:attrName>
                                        </p:attrNameLst>
                                      </p:cBhvr>
                                      <p:to>
                                        <p:strVal val="visible"/>
                                      </p:to>
                                    </p:set>
                                    <p:animEffect transition="in" filter="wipe(left)">
                                      <p:cBhvr>
                                        <p:cTn id="27" dur="500"/>
                                        <p:tgtEl>
                                          <p:spTgt spid="91138">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1138">
                                            <p:txEl>
                                              <p:pRg st="7" end="7"/>
                                            </p:txEl>
                                          </p:spTgt>
                                        </p:tgtEl>
                                        <p:attrNameLst>
                                          <p:attrName>style.visibility</p:attrName>
                                        </p:attrNameLst>
                                      </p:cBhvr>
                                      <p:to>
                                        <p:strVal val="visible"/>
                                      </p:to>
                                    </p:set>
                                    <p:animEffect transition="in" filter="wipe(left)">
                                      <p:cBhvr>
                                        <p:cTn id="32" dur="500"/>
                                        <p:tgtEl>
                                          <p:spTgt spid="91138">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91138">
                                            <p:txEl>
                                              <p:pRg st="8" end="8"/>
                                            </p:txEl>
                                          </p:spTgt>
                                        </p:tgtEl>
                                        <p:attrNameLst>
                                          <p:attrName>style.visibility</p:attrName>
                                        </p:attrNameLst>
                                      </p:cBhvr>
                                      <p:to>
                                        <p:strVal val="visible"/>
                                      </p:to>
                                    </p:set>
                                    <p:animEffect transition="in" filter="wipe(left)">
                                      <p:cBhvr>
                                        <p:cTn id="35" dur="500"/>
                                        <p:tgtEl>
                                          <p:spTgt spid="9113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8" name="Rectangle 8"/>
          <p:cNvSpPr>
            <a:spLocks noGrp="1" noChangeArrowheads="1"/>
          </p:cNvSpPr>
          <p:nvPr>
            <p:ph type="title"/>
          </p:nvPr>
        </p:nvSpPr>
        <p:spPr>
          <a:xfrm>
            <a:off x="357158" y="285728"/>
            <a:ext cx="8229600" cy="1143000"/>
          </a:xfrm>
        </p:spPr>
        <p:txBody>
          <a:bodyPr>
            <a:normAutofit/>
          </a:bodyPr>
          <a:lstStyle/>
          <a:p>
            <a:pPr>
              <a:defRPr/>
            </a:pPr>
            <a:r>
              <a:rPr lang="en-US" sz="3600" b="1" dirty="0" smtClean="0">
                <a:solidFill>
                  <a:schemeClr val="tx2">
                    <a:lumMod val="75000"/>
                  </a:schemeClr>
                </a:solidFill>
                <a:latin typeface="Bahnschrift" pitchFamily="34" charset="0"/>
              </a:rPr>
              <a:t>FINANCIAL STATEMENT ANALYSIS</a:t>
            </a:r>
            <a:endParaRPr lang="en-US" sz="3200" b="1" dirty="0" smtClean="0">
              <a:solidFill>
                <a:schemeClr val="tx2">
                  <a:lumMod val="75000"/>
                </a:schemeClr>
              </a:solidFill>
              <a:latin typeface="Bahnschrift" pitchFamily="34" charset="0"/>
            </a:endParaRPr>
          </a:p>
        </p:txBody>
      </p:sp>
      <p:sp>
        <p:nvSpPr>
          <p:cNvPr id="3075" name="Rectangle 2"/>
          <p:cNvSpPr>
            <a:spLocks noGrp="1" noChangeArrowheads="1"/>
          </p:cNvSpPr>
          <p:nvPr>
            <p:ph idx="1"/>
          </p:nvPr>
        </p:nvSpPr>
        <p:spPr>
          <a:xfrm>
            <a:off x="457200" y="1676400"/>
            <a:ext cx="8185150" cy="4648200"/>
          </a:xfrm>
          <a:noFill/>
        </p:spPr>
        <p:txBody>
          <a:bodyPr/>
          <a:lstStyle/>
          <a:p>
            <a:pPr>
              <a:buFont typeface="Monotype Sorts" pitchFamily="2" charset="2"/>
              <a:buNone/>
            </a:pPr>
            <a:r>
              <a:rPr lang="en-US" altLang="en-US" dirty="0" smtClean="0">
                <a:latin typeface="Bahnschrift" pitchFamily="34" charset="0"/>
              </a:rPr>
              <a:t>Information is available from</a:t>
            </a:r>
          </a:p>
          <a:p>
            <a:pPr lvl="1"/>
            <a:r>
              <a:rPr lang="en-US" altLang="en-US" dirty="0" smtClean="0">
                <a:latin typeface="Bahnschrift" pitchFamily="34" charset="0"/>
              </a:rPr>
              <a:t>Other </a:t>
            </a:r>
            <a:r>
              <a:rPr lang="en-US" altLang="en-US" dirty="0" smtClean="0">
                <a:latin typeface="Bahnschrift" pitchFamily="34" charset="0"/>
              </a:rPr>
              <a:t>sources</a:t>
            </a:r>
          </a:p>
          <a:p>
            <a:pPr lvl="1">
              <a:buNone/>
            </a:pPr>
            <a:endParaRPr lang="en-US" altLang="en-US" dirty="0" smtClean="0">
              <a:latin typeface="Bahnschrift" pitchFamily="34" charset="0"/>
            </a:endParaRPr>
          </a:p>
          <a:p>
            <a:pPr lvl="2">
              <a:buFontTx/>
              <a:buNone/>
            </a:pPr>
            <a:r>
              <a:rPr lang="en-US" altLang="en-US" dirty="0" smtClean="0">
                <a:latin typeface="Bahnschrift" pitchFamily="34" charset="0"/>
              </a:rPr>
              <a:t>(1)	Newspapers (e.g., </a:t>
            </a:r>
            <a:r>
              <a:rPr lang="en-US" altLang="en-US" i="1" dirty="0" smtClean="0">
                <a:latin typeface="Bahnschrift" pitchFamily="34" charset="0"/>
              </a:rPr>
              <a:t>Wall Street Journal </a:t>
            </a:r>
            <a:r>
              <a:rPr lang="en-US" altLang="en-US" dirty="0" smtClean="0">
                <a:latin typeface="Bahnschrift" pitchFamily="34" charset="0"/>
              </a:rPr>
              <a:t>)</a:t>
            </a:r>
          </a:p>
          <a:p>
            <a:pPr lvl="2">
              <a:buFontTx/>
              <a:buNone/>
            </a:pPr>
            <a:r>
              <a:rPr lang="en-US" altLang="en-US" dirty="0" smtClean="0">
                <a:latin typeface="Bahnschrift" pitchFamily="34" charset="0"/>
              </a:rPr>
              <a:t>(2)	Periodicals (e.g. </a:t>
            </a:r>
            <a:r>
              <a:rPr lang="en-US" altLang="en-US" i="1" dirty="0" smtClean="0">
                <a:latin typeface="Bahnschrift" pitchFamily="34" charset="0"/>
              </a:rPr>
              <a:t>Forbes, Fortune</a:t>
            </a:r>
            <a:r>
              <a:rPr lang="en-US" altLang="en-US" dirty="0" smtClean="0">
                <a:latin typeface="Bahnschrift" pitchFamily="34" charset="0"/>
              </a:rPr>
              <a:t>)</a:t>
            </a:r>
          </a:p>
          <a:p>
            <a:pPr lvl="2">
              <a:buFontTx/>
              <a:buNone/>
            </a:pPr>
            <a:r>
              <a:rPr lang="en-US" altLang="en-US" dirty="0" smtClean="0">
                <a:latin typeface="Bahnschrift" pitchFamily="34" charset="0"/>
              </a:rPr>
              <a:t>(3)	Financial </a:t>
            </a:r>
            <a:r>
              <a:rPr lang="en-US" altLang="en-US" dirty="0" smtClean="0">
                <a:latin typeface="Bahnschrift" pitchFamily="34" charset="0"/>
              </a:rPr>
              <a:t>information organizations such   </a:t>
            </a:r>
            <a:r>
              <a:rPr lang="en-US" altLang="en-US" dirty="0" smtClean="0">
                <a:latin typeface="Bahnschrift" pitchFamily="34" charset="0"/>
              </a:rPr>
              <a:t>                                                                                                                                                                                                                        </a:t>
            </a:r>
            <a:r>
              <a:rPr lang="en-US" altLang="en-US" dirty="0" smtClean="0">
                <a:latin typeface="Bahnschrift" pitchFamily="34" charset="0"/>
              </a:rPr>
              <a:t>as: Moody’s, Standard &amp; Poor’s, Dun &amp; 	Bradstreet, Inc., and Robert Morris 		Associates</a:t>
            </a:r>
          </a:p>
          <a:p>
            <a:pPr lvl="2">
              <a:buFontTx/>
              <a:buNone/>
            </a:pPr>
            <a:r>
              <a:rPr lang="en-US" altLang="en-US" dirty="0" smtClean="0">
                <a:latin typeface="Bahnschrift" pitchFamily="34" charset="0"/>
              </a:rPr>
              <a:t>(4)	Other business publications</a:t>
            </a:r>
          </a:p>
        </p:txBody>
      </p:sp>
      <p:grpSp>
        <p:nvGrpSpPr>
          <p:cNvPr id="3076" name="Group 4"/>
          <p:cNvGrpSpPr>
            <a:grpSpLocks/>
          </p:cNvGrpSpPr>
          <p:nvPr/>
        </p:nvGrpSpPr>
        <p:grpSpPr bwMode="auto">
          <a:xfrm>
            <a:off x="7010400" y="1498600"/>
            <a:ext cx="2057400" cy="1168400"/>
            <a:chOff x="4416" y="944"/>
            <a:chExt cx="1296" cy="736"/>
          </a:xfrm>
        </p:grpSpPr>
        <p:graphicFrame>
          <p:nvGraphicFramePr>
            <p:cNvPr id="3074" name="Object 5">
              <a:hlinkClick r:id="" action="ppaction://ole?verb=0"/>
            </p:cNvPr>
            <p:cNvGraphicFramePr>
              <a:graphicFrameLocks/>
            </p:cNvGraphicFramePr>
            <p:nvPr/>
          </p:nvGraphicFramePr>
          <p:xfrm>
            <a:off x="4416" y="944"/>
            <a:ext cx="1296" cy="736"/>
          </p:xfrm>
          <a:graphic>
            <a:graphicData uri="http://schemas.openxmlformats.org/presentationml/2006/ole">
              <p:oleObj spid="_x0000_s2058" name="GALLERY" r:id="rId3" imgW="743921" imgH="305192" progId="">
                <p:embed/>
              </p:oleObj>
            </a:graphicData>
          </a:graphic>
        </p:graphicFrame>
        <p:sp>
          <p:nvSpPr>
            <p:cNvPr id="3078" name="Rectangle 6"/>
            <p:cNvSpPr>
              <a:spLocks noChangeArrowheads="1"/>
            </p:cNvSpPr>
            <p:nvPr/>
          </p:nvSpPr>
          <p:spPr bwMode="auto">
            <a:xfrm>
              <a:off x="4653" y="1149"/>
              <a:ext cx="822"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rgbClr val="005400"/>
                  </a:solidFill>
                  <a:latin typeface="Arial" charset="0"/>
                </a:defRPr>
              </a:lvl1pPr>
              <a:lvl2pPr marL="742950" indent="-285750">
                <a:defRPr sz="2400" b="1">
                  <a:solidFill>
                    <a:srgbClr val="005400"/>
                  </a:solidFill>
                  <a:latin typeface="Arial" charset="0"/>
                </a:defRPr>
              </a:lvl2pPr>
              <a:lvl3pPr marL="1143000" indent="-228600">
                <a:defRPr sz="2400" b="1">
                  <a:solidFill>
                    <a:srgbClr val="005400"/>
                  </a:solidFill>
                  <a:latin typeface="Arial" charset="0"/>
                </a:defRPr>
              </a:lvl3pPr>
              <a:lvl4pPr marL="1600200" indent="-228600">
                <a:defRPr sz="2400" b="1">
                  <a:solidFill>
                    <a:srgbClr val="005400"/>
                  </a:solidFill>
                  <a:latin typeface="Arial" charset="0"/>
                </a:defRPr>
              </a:lvl4pPr>
              <a:lvl5pPr marL="2057400" indent="-228600">
                <a:defRPr sz="2400" b="1">
                  <a:solidFill>
                    <a:srgbClr val="005400"/>
                  </a:solidFill>
                  <a:latin typeface="Arial" charset="0"/>
                </a:defRPr>
              </a:lvl5pPr>
              <a:lvl6pPr marL="25146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6pPr>
              <a:lvl7pPr marL="29718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7pPr>
              <a:lvl8pPr marL="34290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8pPr>
              <a:lvl9pPr marL="3886200" indent="-228600" algn="ctr" eaLnBrk="0" fontAlgn="base" hangingPunct="0">
                <a:spcBef>
                  <a:spcPct val="20000"/>
                </a:spcBef>
                <a:spcAft>
                  <a:spcPct val="0"/>
                </a:spcAft>
                <a:buClr>
                  <a:srgbClr val="247C18"/>
                </a:buClr>
                <a:buSzPct val="70000"/>
                <a:buFont typeface="Monotype Sorts" pitchFamily="2" charset="2"/>
                <a:defRPr sz="2400" b="1">
                  <a:solidFill>
                    <a:srgbClr val="005400"/>
                  </a:solidFill>
                  <a:latin typeface="Arial" charset="0"/>
                </a:defRPr>
              </a:lvl9pPr>
            </a:lstStyle>
            <a:p>
              <a:pPr algn="l">
                <a:spcBef>
                  <a:spcPct val="50000"/>
                </a:spcBef>
                <a:buClrTx/>
                <a:buSzTx/>
                <a:buFontTx/>
                <a:buNone/>
              </a:pPr>
              <a:r>
                <a:rPr lang="en-US" altLang="en-US" sz="2000">
                  <a:solidFill>
                    <a:srgbClr val="000000"/>
                  </a:solidFill>
                </a:rPr>
                <a:t>627   628</a:t>
              </a:r>
            </a:p>
          </p:txBody>
        </p:sp>
      </p:grpSp>
    </p:spTree>
    <p:extLst>
      <p:ext uri="{BB962C8B-B14F-4D97-AF65-F5344CB8AC3E}">
        <p14:creationId xmlns="" xmlns:p14="http://schemas.microsoft.com/office/powerpoint/2010/main" val="2485051129"/>
      </p:ext>
    </p:extLst>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92" name="Rectangle 8"/>
          <p:cNvSpPr>
            <a:spLocks noGrp="1" noChangeArrowheads="1"/>
          </p:cNvSpPr>
          <p:nvPr>
            <p:ph type="title"/>
          </p:nvPr>
        </p:nvSpPr>
        <p:spPr>
          <a:xfrm>
            <a:off x="428596" y="274638"/>
            <a:ext cx="8258204" cy="1143000"/>
          </a:xfrm>
        </p:spPr>
        <p:txBody>
          <a:bodyPr>
            <a:noAutofit/>
          </a:bodyPr>
          <a:lstStyle/>
          <a:p>
            <a:pPr algn="l">
              <a:defRPr/>
            </a:pPr>
            <a:r>
              <a:rPr lang="en-US" sz="2800" b="1" dirty="0" smtClean="0">
                <a:solidFill>
                  <a:schemeClr val="tx2">
                    <a:lumMod val="50000"/>
                  </a:schemeClr>
                </a:solidFill>
                <a:latin typeface="Bahnschrift" pitchFamily="34" charset="0"/>
              </a:rPr>
              <a:t>METHODS OF FINANCIAL STATEMENT ANALYSIS</a:t>
            </a:r>
            <a:endParaRPr lang="en-US" sz="2800" b="1" dirty="0" smtClean="0">
              <a:solidFill>
                <a:schemeClr val="tx2">
                  <a:lumMod val="50000"/>
                </a:schemeClr>
              </a:solidFill>
              <a:latin typeface="Bahnschrift" pitchFamily="34" charset="0"/>
            </a:endParaRPr>
          </a:p>
        </p:txBody>
      </p:sp>
      <p:sp>
        <p:nvSpPr>
          <p:cNvPr id="93187" name="Rectangle 3"/>
          <p:cNvSpPr>
            <a:spLocks noGrp="1" noChangeArrowheads="1"/>
          </p:cNvSpPr>
          <p:nvPr>
            <p:ph idx="1"/>
          </p:nvPr>
        </p:nvSpPr>
        <p:spPr>
          <a:xfrm>
            <a:off x="685800" y="1752600"/>
            <a:ext cx="7772400" cy="3886200"/>
          </a:xfrm>
          <a:noFill/>
        </p:spPr>
        <p:txBody>
          <a:bodyPr>
            <a:normAutofit fontScale="92500" lnSpcReduction="10000"/>
          </a:bodyPr>
          <a:lstStyle/>
          <a:p>
            <a:pPr>
              <a:lnSpc>
                <a:spcPct val="150000"/>
              </a:lnSpc>
              <a:spcBef>
                <a:spcPct val="40000"/>
              </a:spcBef>
              <a:buFont typeface="Wingdings" pitchFamily="2" charset="2"/>
              <a:buChar char="q"/>
            </a:pPr>
            <a:r>
              <a:rPr lang="en-US" altLang="en-US" sz="3000" dirty="0" smtClean="0"/>
              <a:t>Horizontal Analysis</a:t>
            </a:r>
          </a:p>
          <a:p>
            <a:pPr>
              <a:lnSpc>
                <a:spcPct val="150000"/>
              </a:lnSpc>
              <a:spcBef>
                <a:spcPct val="40000"/>
              </a:spcBef>
              <a:buFont typeface="Wingdings" pitchFamily="2" charset="2"/>
              <a:buChar char="q"/>
            </a:pPr>
            <a:r>
              <a:rPr lang="en-US" altLang="en-US" sz="3000" dirty="0" smtClean="0"/>
              <a:t>Vertical Analysis</a:t>
            </a:r>
          </a:p>
          <a:p>
            <a:pPr>
              <a:lnSpc>
                <a:spcPct val="150000"/>
              </a:lnSpc>
              <a:spcBef>
                <a:spcPct val="40000"/>
              </a:spcBef>
              <a:buFont typeface="Wingdings" pitchFamily="2" charset="2"/>
              <a:buChar char="q"/>
            </a:pPr>
            <a:r>
              <a:rPr lang="en-US" altLang="en-US" sz="3000" dirty="0" smtClean="0"/>
              <a:t>Common-Size Statements</a:t>
            </a:r>
          </a:p>
          <a:p>
            <a:pPr>
              <a:lnSpc>
                <a:spcPct val="150000"/>
              </a:lnSpc>
              <a:spcBef>
                <a:spcPct val="40000"/>
              </a:spcBef>
              <a:buFont typeface="Wingdings" pitchFamily="2" charset="2"/>
              <a:buChar char="q"/>
            </a:pPr>
            <a:r>
              <a:rPr lang="en-US" altLang="en-US" sz="3000" dirty="0" smtClean="0"/>
              <a:t>Trend Percentages</a:t>
            </a:r>
          </a:p>
          <a:p>
            <a:pPr>
              <a:lnSpc>
                <a:spcPct val="150000"/>
              </a:lnSpc>
              <a:spcBef>
                <a:spcPct val="40000"/>
              </a:spcBef>
              <a:buFont typeface="Wingdings" pitchFamily="2" charset="2"/>
              <a:buChar char="q"/>
            </a:pPr>
            <a:r>
              <a:rPr lang="en-US" altLang="en-US" sz="3000" dirty="0" smtClean="0"/>
              <a:t>Ratio Analysis</a:t>
            </a:r>
            <a:endParaRPr lang="en-US" altLang="en-US" sz="3600" dirty="0" smtClean="0"/>
          </a:p>
        </p:txBody>
      </p:sp>
      <p:graphicFrame>
        <p:nvGraphicFramePr>
          <p:cNvPr id="4098" name="Object 4">
            <a:hlinkClick r:id="" action="ppaction://ole?verb=0"/>
          </p:cNvPr>
          <p:cNvGraphicFramePr>
            <a:graphicFrameLocks/>
          </p:cNvGraphicFramePr>
          <p:nvPr/>
        </p:nvGraphicFramePr>
        <p:xfrm>
          <a:off x="6019800" y="3048000"/>
          <a:ext cx="3124200" cy="3757613"/>
        </p:xfrm>
        <a:graphic>
          <a:graphicData uri="http://schemas.openxmlformats.org/presentationml/2006/ole">
            <p:oleObj spid="_x0000_s3082" name="Microsoft ClipArt Gallery" r:id="rId3" imgW="5153089" imgH="6000578" progId="">
              <p:embed/>
            </p:oleObj>
          </a:graphicData>
        </a:graphic>
      </p:graphicFrame>
    </p:spTree>
    <p:extLst>
      <p:ext uri="{BB962C8B-B14F-4D97-AF65-F5344CB8AC3E}">
        <p14:creationId xmlns="" xmlns:p14="http://schemas.microsoft.com/office/powerpoint/2010/main" val="248314028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left)">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wipe(left)">
                                      <p:cBhvr>
                                        <p:cTn id="12" dur="5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wipe(left)">
                                      <p:cBhvr>
                                        <p:cTn id="17" dur="500"/>
                                        <p:tgtEl>
                                          <p:spTgt spid="931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wipe(left)">
                                      <p:cBhvr>
                                        <p:cTn id="22" dur="500"/>
                                        <p:tgtEl>
                                          <p:spTgt spid="931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wipe(left)">
                                      <p:cBhvr>
                                        <p:cTn id="27"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500034" y="500042"/>
            <a:ext cx="8229600" cy="1143000"/>
          </a:xfrm>
        </p:spPr>
        <p:txBody>
          <a:bodyPr>
            <a:normAutofit fontScale="90000"/>
          </a:bodyPr>
          <a:lstStyle/>
          <a:p>
            <a:pPr algn="ctr">
              <a:defRPr/>
            </a:pPr>
            <a:r>
              <a:rPr lang="en-US" sz="4400" dirty="0" smtClean="0"/>
              <a:t/>
            </a:r>
            <a:br>
              <a:rPr lang="en-US" sz="4400" dirty="0" smtClean="0"/>
            </a:br>
            <a:r>
              <a:rPr lang="en-US" sz="4400" b="1" dirty="0" smtClean="0">
                <a:solidFill>
                  <a:schemeClr val="bg2">
                    <a:lumMod val="10000"/>
                  </a:schemeClr>
                </a:solidFill>
              </a:rPr>
              <a:t>HORIZONTAL ANALYSIS</a:t>
            </a:r>
            <a:endParaRPr lang="en-US" sz="4400" b="1" dirty="0" smtClean="0">
              <a:solidFill>
                <a:schemeClr val="bg2">
                  <a:lumMod val="10000"/>
                </a:schemeClr>
              </a:solidFill>
            </a:endParaRPr>
          </a:p>
        </p:txBody>
      </p:sp>
      <p:sp>
        <p:nvSpPr>
          <p:cNvPr id="94212" name="Line 4"/>
          <p:cNvSpPr>
            <a:spLocks noChangeShapeType="1"/>
          </p:cNvSpPr>
          <p:nvPr/>
        </p:nvSpPr>
        <p:spPr bwMode="auto">
          <a:xfrm>
            <a:off x="762000" y="5867400"/>
            <a:ext cx="7543800" cy="0"/>
          </a:xfrm>
          <a:prstGeom prst="line">
            <a:avLst/>
          </a:prstGeom>
          <a:noFill/>
          <a:ln w="254000">
            <a:solidFill>
              <a:schemeClr val="hlink"/>
            </a:solidFill>
            <a:round/>
            <a:headEnd type="triangle" w="med" len="med"/>
            <a:tailEnd type="triangle" w="med" len="med"/>
          </a:ln>
          <a:effectLst>
            <a:outerShdw dist="107763" dir="2700000" algn="ctr" rotWithShape="0">
              <a:srgbClr val="000000"/>
            </a:outerShdw>
          </a:effectLst>
        </p:spPr>
        <p:txBody>
          <a:bodyPr wrap="none" anchor="ctr"/>
          <a:lstStyle/>
          <a:p>
            <a:pPr>
              <a:defRPr/>
            </a:pPr>
            <a:endParaRPr lang="en-US">
              <a:latin typeface="Arial" pitchFamily="34" charset="0"/>
            </a:endParaRPr>
          </a:p>
        </p:txBody>
      </p:sp>
      <p:sp>
        <p:nvSpPr>
          <p:cNvPr id="94215" name="Text Box 7"/>
          <p:cNvSpPr txBox="1">
            <a:spLocks noChangeArrowheads="1"/>
          </p:cNvSpPr>
          <p:nvPr/>
        </p:nvSpPr>
        <p:spPr bwMode="auto">
          <a:xfrm>
            <a:off x="928662" y="2097088"/>
            <a:ext cx="7643866" cy="205953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lIns="90488" tIns="44450" rIns="90488" bIns="44450">
            <a:spAutoFit/>
          </a:bodyPr>
          <a:lstStyle/>
          <a:p>
            <a:pPr>
              <a:spcBef>
                <a:spcPct val="50000"/>
              </a:spcBef>
              <a:defRPr/>
            </a:pPr>
            <a:r>
              <a:rPr lang="en-US" sz="3200" dirty="0">
                <a:solidFill>
                  <a:srgbClr val="002060"/>
                </a:solidFill>
                <a:latin typeface="Bahnschrift" pitchFamily="34" charset="0"/>
              </a:rPr>
              <a:t>Using comparative </a:t>
            </a:r>
            <a:r>
              <a:rPr lang="en-US" sz="3200" dirty="0" smtClean="0">
                <a:solidFill>
                  <a:srgbClr val="002060"/>
                </a:solidFill>
                <a:latin typeface="Bahnschrift" pitchFamily="34" charset="0"/>
              </a:rPr>
              <a:t>financial statements </a:t>
            </a:r>
            <a:r>
              <a:rPr lang="en-US" sz="3200" dirty="0">
                <a:solidFill>
                  <a:srgbClr val="002060"/>
                </a:solidFill>
                <a:latin typeface="Bahnschrift" pitchFamily="34" charset="0"/>
              </a:rPr>
              <a:t>to calculate dollar </a:t>
            </a:r>
            <a:r>
              <a:rPr lang="en-US" sz="3200" dirty="0" smtClean="0">
                <a:solidFill>
                  <a:srgbClr val="002060"/>
                </a:solidFill>
                <a:latin typeface="Bahnschrift" pitchFamily="34" charset="0"/>
              </a:rPr>
              <a:t>or percentage changes </a:t>
            </a:r>
            <a:r>
              <a:rPr lang="en-US" sz="3200" dirty="0">
                <a:solidFill>
                  <a:srgbClr val="002060"/>
                </a:solidFill>
                <a:latin typeface="Bahnschrift" pitchFamily="34" charset="0"/>
              </a:rPr>
              <a:t>in a </a:t>
            </a:r>
            <a:r>
              <a:rPr lang="en-US" sz="3200" dirty="0" smtClean="0">
                <a:solidFill>
                  <a:srgbClr val="002060"/>
                </a:solidFill>
                <a:latin typeface="Bahnschrift" pitchFamily="34" charset="0"/>
              </a:rPr>
              <a:t>financial </a:t>
            </a:r>
            <a:r>
              <a:rPr lang="en-US" sz="3200" dirty="0">
                <a:solidFill>
                  <a:srgbClr val="002060"/>
                </a:solidFill>
                <a:latin typeface="Bahnschrift" pitchFamily="34" charset="0"/>
              </a:rPr>
              <a:t>statement item from </a:t>
            </a:r>
            <a:r>
              <a:rPr lang="en-US" sz="3200" dirty="0" smtClean="0">
                <a:solidFill>
                  <a:srgbClr val="002060"/>
                </a:solidFill>
                <a:latin typeface="Bahnschrift" pitchFamily="34" charset="0"/>
              </a:rPr>
              <a:t>one </a:t>
            </a:r>
            <a:r>
              <a:rPr lang="en-US" sz="3200" dirty="0">
                <a:solidFill>
                  <a:srgbClr val="002060"/>
                </a:solidFill>
                <a:latin typeface="Bahnschrift" pitchFamily="34" charset="0"/>
              </a:rPr>
              <a:t>period to the next</a:t>
            </a:r>
          </a:p>
        </p:txBody>
      </p:sp>
    </p:spTree>
    <p:extLst>
      <p:ext uri="{BB962C8B-B14F-4D97-AF65-F5344CB8AC3E}">
        <p14:creationId xmlns="" xmlns:p14="http://schemas.microsoft.com/office/powerpoint/2010/main" val="359517331"/>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barn(outVertical)">
                                      <p:cBhvr>
                                        <p:cTn id="7" dur="500"/>
                                        <p:tgtEl>
                                          <p:spTgt spid="942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4215"/>
                                        </p:tgtEl>
                                        <p:attrNameLst>
                                          <p:attrName>style.visibility</p:attrName>
                                        </p:attrNameLst>
                                      </p:cBhvr>
                                      <p:to>
                                        <p:strVal val="visible"/>
                                      </p:to>
                                    </p:set>
                                    <p:animEffect transition="in" filter="barn(inVertical)">
                                      <p:cBhvr>
                                        <p:cTn id="12" dur="500"/>
                                        <p:tgtEl>
                                          <p:spTgt spid="94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71472" y="428604"/>
            <a:ext cx="8229600" cy="1143000"/>
          </a:xfrm>
        </p:spPr>
        <p:txBody>
          <a:bodyPr>
            <a:normAutofit fontScale="90000"/>
          </a:bodyPr>
          <a:lstStyle/>
          <a:p>
            <a:pPr algn="ctr">
              <a:defRPr/>
            </a:pPr>
            <a:r>
              <a:rPr lang="en-US" sz="4400" dirty="0" smtClean="0"/>
              <a:t/>
            </a:r>
            <a:br>
              <a:rPr lang="en-US" sz="4400" dirty="0" smtClean="0"/>
            </a:br>
            <a:r>
              <a:rPr lang="en-US" sz="4400" b="1" dirty="0" smtClean="0">
                <a:solidFill>
                  <a:schemeClr val="accent3">
                    <a:lumMod val="50000"/>
                  </a:schemeClr>
                </a:solidFill>
                <a:latin typeface="Bahnschrift" pitchFamily="34" charset="0"/>
              </a:rPr>
              <a:t>VERTICAL ANALYSIS</a:t>
            </a:r>
            <a:endParaRPr lang="en-US" sz="4400" b="1" dirty="0" smtClean="0">
              <a:solidFill>
                <a:schemeClr val="accent3">
                  <a:lumMod val="50000"/>
                </a:schemeClr>
              </a:solidFill>
              <a:latin typeface="Bahnschrift" pitchFamily="34" charset="0"/>
            </a:endParaRPr>
          </a:p>
        </p:txBody>
      </p:sp>
      <p:sp>
        <p:nvSpPr>
          <p:cNvPr id="102404" name="Line 4"/>
          <p:cNvSpPr>
            <a:spLocks noChangeShapeType="1"/>
          </p:cNvSpPr>
          <p:nvPr/>
        </p:nvSpPr>
        <p:spPr bwMode="auto">
          <a:xfrm>
            <a:off x="762000" y="1524000"/>
            <a:ext cx="0" cy="5105400"/>
          </a:xfrm>
          <a:prstGeom prst="line">
            <a:avLst/>
          </a:prstGeom>
          <a:noFill/>
          <a:ln w="254000">
            <a:solidFill>
              <a:schemeClr val="hlink"/>
            </a:solidFill>
            <a:round/>
            <a:headEnd type="triangle" w="med" len="med"/>
            <a:tailEnd type="triangle" w="med" len="med"/>
          </a:ln>
          <a:effectLst>
            <a:outerShdw dist="107763" dir="2700000" algn="ctr" rotWithShape="0">
              <a:srgbClr val="000000"/>
            </a:outerShdw>
          </a:effectLst>
        </p:spPr>
        <p:txBody>
          <a:bodyPr wrap="none" anchor="ctr"/>
          <a:lstStyle/>
          <a:p>
            <a:pPr>
              <a:defRPr/>
            </a:pPr>
            <a:endParaRPr lang="en-US">
              <a:latin typeface="Arial" pitchFamily="34" charset="0"/>
            </a:endParaRPr>
          </a:p>
        </p:txBody>
      </p:sp>
      <p:sp>
        <p:nvSpPr>
          <p:cNvPr id="102405" name="Text Box 5"/>
          <p:cNvSpPr txBox="1">
            <a:spLocks noChangeArrowheads="1"/>
          </p:cNvSpPr>
          <p:nvPr/>
        </p:nvSpPr>
        <p:spPr bwMode="auto">
          <a:xfrm>
            <a:off x="2209800" y="1824038"/>
            <a:ext cx="6148414" cy="3044423"/>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lIns="90488" tIns="44450" rIns="90488" bIns="44450">
            <a:spAutoFit/>
          </a:bodyPr>
          <a:lstStyle/>
          <a:p>
            <a:pPr>
              <a:spcBef>
                <a:spcPct val="50000"/>
              </a:spcBef>
              <a:defRPr/>
            </a:pPr>
            <a:r>
              <a:rPr lang="en-US" sz="3200" dirty="0">
                <a:solidFill>
                  <a:schemeClr val="tx2">
                    <a:lumMod val="50000"/>
                  </a:schemeClr>
                </a:solidFill>
                <a:latin typeface="Bahnschrift" pitchFamily="34" charset="0"/>
              </a:rPr>
              <a:t>For a single financial statement, each item </a:t>
            </a:r>
            <a:r>
              <a:rPr lang="en-US" sz="3200" dirty="0" smtClean="0">
                <a:solidFill>
                  <a:schemeClr val="tx2">
                    <a:lumMod val="50000"/>
                  </a:schemeClr>
                </a:solidFill>
                <a:latin typeface="Bahnschrift" pitchFamily="34" charset="0"/>
              </a:rPr>
              <a:t>is </a:t>
            </a:r>
            <a:r>
              <a:rPr lang="en-US" sz="3200" dirty="0">
                <a:solidFill>
                  <a:schemeClr val="tx2">
                    <a:lumMod val="50000"/>
                  </a:schemeClr>
                </a:solidFill>
                <a:latin typeface="Bahnschrift" pitchFamily="34" charset="0"/>
              </a:rPr>
              <a:t>expressed as a percentage of a significant total, </a:t>
            </a:r>
            <a:br>
              <a:rPr lang="en-US" sz="3200" dirty="0">
                <a:solidFill>
                  <a:schemeClr val="tx2">
                    <a:lumMod val="50000"/>
                  </a:schemeClr>
                </a:solidFill>
                <a:latin typeface="Bahnschrift" pitchFamily="34" charset="0"/>
              </a:rPr>
            </a:br>
            <a:r>
              <a:rPr lang="en-US" sz="3200" dirty="0">
                <a:solidFill>
                  <a:schemeClr val="tx2">
                    <a:lumMod val="50000"/>
                  </a:schemeClr>
                </a:solidFill>
                <a:latin typeface="Bahnschrift" pitchFamily="34" charset="0"/>
              </a:rPr>
              <a:t>e.g., all income statement items are expressed as a percentage of sales</a:t>
            </a:r>
          </a:p>
        </p:txBody>
      </p:sp>
    </p:spTree>
    <p:extLst>
      <p:ext uri="{BB962C8B-B14F-4D97-AF65-F5344CB8AC3E}">
        <p14:creationId xmlns="" xmlns:p14="http://schemas.microsoft.com/office/powerpoint/2010/main" val="3177452764"/>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after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barn(outHorizontal)">
                                      <p:cBhvr>
                                        <p:cTn id="7" dur="500"/>
                                        <p:tgtEl>
                                          <p:spTgt spid="102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2405"/>
                                        </p:tgtEl>
                                        <p:attrNameLst>
                                          <p:attrName>style.visibility</p:attrName>
                                        </p:attrNameLst>
                                      </p:cBhvr>
                                      <p:to>
                                        <p:strVal val="visible"/>
                                      </p:to>
                                    </p:set>
                                    <p:animEffect transition="in" filter="barn(inHorizontal)">
                                      <p:cBhvr>
                                        <p:cTn id="12" dur="500"/>
                                        <p:tgtEl>
                                          <p:spTgt spid="102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14348" y="428604"/>
            <a:ext cx="8229600" cy="1143000"/>
          </a:xfrm>
        </p:spPr>
        <p:txBody>
          <a:bodyPr>
            <a:normAutofit fontScale="90000"/>
          </a:bodyPr>
          <a:lstStyle/>
          <a:p>
            <a:pPr algn="ctr">
              <a:defRPr/>
            </a:pPr>
            <a:r>
              <a:rPr lang="en-US" sz="4400" dirty="0" smtClean="0"/>
              <a:t/>
            </a:r>
            <a:br>
              <a:rPr lang="en-US" sz="4400" dirty="0" smtClean="0"/>
            </a:br>
            <a:r>
              <a:rPr lang="en-US" sz="4400" b="1" dirty="0" smtClean="0">
                <a:solidFill>
                  <a:schemeClr val="accent2">
                    <a:lumMod val="50000"/>
                  </a:schemeClr>
                </a:solidFill>
              </a:rPr>
              <a:t>COMMON-SIZE STATEMENTS</a:t>
            </a:r>
            <a:endParaRPr lang="en-US" sz="4400" b="1" dirty="0" smtClean="0">
              <a:solidFill>
                <a:schemeClr val="accent2">
                  <a:lumMod val="50000"/>
                </a:schemeClr>
              </a:solidFill>
            </a:endParaRPr>
          </a:p>
        </p:txBody>
      </p:sp>
      <p:graphicFrame>
        <p:nvGraphicFramePr>
          <p:cNvPr id="99332" name="Object 4">
            <a:hlinkClick r:id="" action="ppaction://ole?verb=0"/>
          </p:cNvPr>
          <p:cNvGraphicFramePr>
            <a:graphicFrameLocks/>
          </p:cNvGraphicFramePr>
          <p:nvPr/>
        </p:nvGraphicFramePr>
        <p:xfrm>
          <a:off x="3733800" y="4198938"/>
          <a:ext cx="1514475" cy="1973262"/>
        </p:xfrm>
        <a:graphic>
          <a:graphicData uri="http://schemas.openxmlformats.org/presentationml/2006/ole">
            <p:oleObj spid="_x0000_s4106" name="Clip" r:id="rId3" imgW="4257467" imgH="5534181" progId="">
              <p:embed/>
            </p:oleObj>
          </a:graphicData>
        </a:graphic>
      </p:graphicFrame>
      <p:sp>
        <p:nvSpPr>
          <p:cNvPr id="99333" name="Text Box 5"/>
          <p:cNvSpPr txBox="1">
            <a:spLocks noChangeArrowheads="1"/>
          </p:cNvSpPr>
          <p:nvPr/>
        </p:nvSpPr>
        <p:spPr bwMode="auto">
          <a:xfrm>
            <a:off x="1447800" y="1828800"/>
            <a:ext cx="6481786" cy="156709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90488" tIns="44450" rIns="90488" bIns="44450">
            <a:spAutoFit/>
          </a:bodyPr>
          <a:lstStyle/>
          <a:p>
            <a:pPr>
              <a:spcBef>
                <a:spcPct val="50000"/>
              </a:spcBef>
              <a:defRPr/>
            </a:pPr>
            <a:r>
              <a:rPr lang="en-US" sz="3200" dirty="0">
                <a:solidFill>
                  <a:srgbClr val="002060"/>
                </a:solidFill>
                <a:latin typeface="Bahnschrift" pitchFamily="34" charset="0"/>
              </a:rPr>
              <a:t>Financial statements that show only percentages and </a:t>
            </a:r>
            <a:r>
              <a:rPr lang="en-US" sz="3200" dirty="0" smtClean="0">
                <a:solidFill>
                  <a:srgbClr val="002060"/>
                </a:solidFill>
                <a:latin typeface="Bahnschrift" pitchFamily="34" charset="0"/>
              </a:rPr>
              <a:t>no absolute </a:t>
            </a:r>
            <a:r>
              <a:rPr lang="en-US" sz="3200" dirty="0">
                <a:solidFill>
                  <a:srgbClr val="002060"/>
                </a:solidFill>
                <a:latin typeface="Bahnschrift" pitchFamily="34" charset="0"/>
              </a:rPr>
              <a:t>rupees amounts</a:t>
            </a:r>
          </a:p>
        </p:txBody>
      </p:sp>
    </p:spTree>
    <p:extLst>
      <p:ext uri="{BB962C8B-B14F-4D97-AF65-F5344CB8AC3E}">
        <p14:creationId xmlns="" xmlns:p14="http://schemas.microsoft.com/office/powerpoint/2010/main" val="278679069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strips(downLeft)">
                                      <p:cBhvr>
                                        <p:cTn id="7" dur="500"/>
                                        <p:tgtEl>
                                          <p:spTgt spid="99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9333"/>
                                        </p:tgtEl>
                                        <p:attrNameLst>
                                          <p:attrName>style.visibility</p:attrName>
                                        </p:attrNameLst>
                                      </p:cBhvr>
                                      <p:to>
                                        <p:strVal val="visible"/>
                                      </p:to>
                                    </p:set>
                                    <p:animEffect transition="in" filter="box(out)">
                                      <p:cBhvr>
                                        <p:cTn id="12" dur="500"/>
                                        <p:tgtEl>
                                          <p:spTgt spid="99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00034" y="357166"/>
            <a:ext cx="8229600" cy="1143000"/>
          </a:xfrm>
        </p:spPr>
        <p:txBody>
          <a:bodyPr>
            <a:normAutofit fontScale="90000"/>
          </a:bodyPr>
          <a:lstStyle/>
          <a:p>
            <a:pPr algn="ctr">
              <a:defRPr/>
            </a:pPr>
            <a:r>
              <a:rPr lang="en-US" sz="4400" dirty="0" smtClean="0">
                <a:solidFill>
                  <a:schemeClr val="accent2">
                    <a:lumMod val="50000"/>
                  </a:schemeClr>
                </a:solidFill>
                <a:latin typeface="Bahnschrift" pitchFamily="34" charset="0"/>
              </a:rPr>
              <a:t/>
            </a:r>
            <a:br>
              <a:rPr lang="en-US" sz="4400" dirty="0" smtClean="0">
                <a:solidFill>
                  <a:schemeClr val="accent2">
                    <a:lumMod val="50000"/>
                  </a:schemeClr>
                </a:solidFill>
                <a:latin typeface="Bahnschrift" pitchFamily="34" charset="0"/>
              </a:rPr>
            </a:br>
            <a:r>
              <a:rPr lang="en-US" sz="4400" b="1" dirty="0" smtClean="0">
                <a:solidFill>
                  <a:schemeClr val="accent2">
                    <a:lumMod val="50000"/>
                  </a:schemeClr>
                </a:solidFill>
                <a:latin typeface="Bahnschrift" pitchFamily="34" charset="0"/>
              </a:rPr>
              <a:t>TREND PERCENTAGES</a:t>
            </a:r>
            <a:endParaRPr lang="en-US" sz="4400" b="1" dirty="0" smtClean="0">
              <a:solidFill>
                <a:schemeClr val="accent2">
                  <a:lumMod val="50000"/>
                </a:schemeClr>
              </a:solidFill>
              <a:latin typeface="Bahnschrift" pitchFamily="34" charset="0"/>
            </a:endParaRPr>
          </a:p>
        </p:txBody>
      </p:sp>
      <p:graphicFrame>
        <p:nvGraphicFramePr>
          <p:cNvPr id="100356" name="Object 4">
            <a:hlinkClick r:id="" action="ppaction://ole?verb=0"/>
          </p:cNvPr>
          <p:cNvGraphicFramePr>
            <a:graphicFrameLocks/>
          </p:cNvGraphicFramePr>
          <p:nvPr/>
        </p:nvGraphicFramePr>
        <p:xfrm>
          <a:off x="3352800" y="4267200"/>
          <a:ext cx="2541588" cy="2290763"/>
        </p:xfrm>
        <a:graphic>
          <a:graphicData uri="http://schemas.openxmlformats.org/presentationml/2006/ole">
            <p:oleObj spid="_x0000_s5130" name="Clip" r:id="rId3" imgW="4753070" imgH="4286369" progId="">
              <p:embed/>
            </p:oleObj>
          </a:graphicData>
        </a:graphic>
      </p:graphicFrame>
      <p:sp>
        <p:nvSpPr>
          <p:cNvPr id="100361" name="Text Box 9"/>
          <p:cNvSpPr txBox="1">
            <a:spLocks noChangeArrowheads="1"/>
          </p:cNvSpPr>
          <p:nvPr/>
        </p:nvSpPr>
        <p:spPr bwMode="auto">
          <a:xfrm>
            <a:off x="642910" y="1746250"/>
            <a:ext cx="8001056" cy="205953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lIns="90488" tIns="44450" rIns="90488" bIns="44450">
            <a:spAutoFit/>
          </a:bodyPr>
          <a:lstStyle/>
          <a:p>
            <a:pPr>
              <a:spcBef>
                <a:spcPct val="50000"/>
              </a:spcBef>
              <a:defRPr/>
            </a:pPr>
            <a:r>
              <a:rPr lang="en-US" sz="3200" dirty="0">
                <a:solidFill>
                  <a:schemeClr val="accent5">
                    <a:lumMod val="50000"/>
                  </a:schemeClr>
                </a:solidFill>
                <a:latin typeface="Bahnschrift" pitchFamily="34" charset="0"/>
              </a:rPr>
              <a:t>Show changes over time in </a:t>
            </a:r>
            <a:r>
              <a:rPr lang="en-US" sz="3200" dirty="0" smtClean="0">
                <a:solidFill>
                  <a:schemeClr val="accent5">
                    <a:lumMod val="50000"/>
                  </a:schemeClr>
                </a:solidFill>
                <a:latin typeface="Bahnschrift" pitchFamily="34" charset="0"/>
              </a:rPr>
              <a:t>given </a:t>
            </a:r>
            <a:r>
              <a:rPr lang="en-US" sz="3200" dirty="0">
                <a:solidFill>
                  <a:schemeClr val="accent5">
                    <a:lumMod val="50000"/>
                  </a:schemeClr>
                </a:solidFill>
                <a:latin typeface="Bahnschrift" pitchFamily="34" charset="0"/>
              </a:rPr>
              <a:t>financial </a:t>
            </a:r>
            <a:r>
              <a:rPr lang="en-US" sz="3200" dirty="0" smtClean="0">
                <a:solidFill>
                  <a:schemeClr val="accent5">
                    <a:lumMod val="50000"/>
                  </a:schemeClr>
                </a:solidFill>
                <a:latin typeface="Bahnschrift" pitchFamily="34" charset="0"/>
              </a:rPr>
              <a:t>statement items </a:t>
            </a:r>
            <a:r>
              <a:rPr lang="en-US" sz="3200" dirty="0">
                <a:solidFill>
                  <a:schemeClr val="accent5">
                    <a:lumMod val="50000"/>
                  </a:schemeClr>
                </a:solidFill>
                <a:latin typeface="Bahnschrift" pitchFamily="34" charset="0"/>
              </a:rPr>
              <a:t/>
            </a:r>
            <a:br>
              <a:rPr lang="en-US" sz="3200" dirty="0">
                <a:solidFill>
                  <a:schemeClr val="accent5">
                    <a:lumMod val="50000"/>
                  </a:schemeClr>
                </a:solidFill>
                <a:latin typeface="Bahnschrift" pitchFamily="34" charset="0"/>
              </a:rPr>
            </a:br>
            <a:r>
              <a:rPr lang="en-US" sz="3200" dirty="0">
                <a:solidFill>
                  <a:schemeClr val="accent5">
                    <a:lumMod val="50000"/>
                  </a:schemeClr>
                </a:solidFill>
                <a:latin typeface="Bahnschrift" pitchFamily="34" charset="0"/>
              </a:rPr>
              <a:t>(can help evaluate financial information of several years)</a:t>
            </a:r>
          </a:p>
        </p:txBody>
      </p:sp>
    </p:spTree>
    <p:extLst>
      <p:ext uri="{BB962C8B-B14F-4D97-AF65-F5344CB8AC3E}">
        <p14:creationId xmlns="" xmlns:p14="http://schemas.microsoft.com/office/powerpoint/2010/main" val="3291081219"/>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after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strips(upRight)">
                                      <p:cBhvr>
                                        <p:cTn id="7" dur="500"/>
                                        <p:tgtEl>
                                          <p:spTgt spid="1003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61"/>
                                        </p:tgtEl>
                                        <p:attrNameLst>
                                          <p:attrName>style.visibility</p:attrName>
                                        </p:attrNameLst>
                                      </p:cBhvr>
                                      <p:to>
                                        <p:strVal val="visible"/>
                                      </p:to>
                                    </p:set>
                                    <p:animEffect transition="in" filter="wipe(left)">
                                      <p:cBhvr>
                                        <p:cTn id="12" dur="500"/>
                                        <p:tgtEl>
                                          <p:spTgt spid="100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IN" sz="3200" b="1" dirty="0" smtClean="0">
                <a:solidFill>
                  <a:srgbClr val="002060"/>
                </a:solidFill>
                <a:latin typeface="Bahnschrift" pitchFamily="34" charset="0"/>
              </a:rPr>
              <a:t>COST ACCOUNTING</a:t>
            </a:r>
            <a:endParaRPr lang="en-IN" sz="3200" b="1" dirty="0">
              <a:solidFill>
                <a:srgbClr val="002060"/>
              </a:solidFill>
              <a:latin typeface="Bahnschrift" pitchFamily="34" charset="0"/>
            </a:endParaRPr>
          </a:p>
        </p:txBody>
      </p:sp>
      <p:sp>
        <p:nvSpPr>
          <p:cNvPr id="5" name="Content Placeholder 4"/>
          <p:cNvSpPr>
            <a:spLocks noGrp="1"/>
          </p:cNvSpPr>
          <p:nvPr>
            <p:ph idx="1"/>
          </p:nvPr>
        </p:nvSpPr>
        <p:spPr>
          <a:xfrm>
            <a:off x="395536" y="1412776"/>
            <a:ext cx="8229600" cy="4709160"/>
          </a:xfrm>
        </p:spPr>
        <p:txBody>
          <a:bodyPr>
            <a:normAutofit fontScale="92500" lnSpcReduction="10000"/>
          </a:bodyPr>
          <a:lstStyle/>
          <a:p>
            <a:pPr marL="0" indent="0" algn="just">
              <a:lnSpc>
                <a:spcPct val="160000"/>
              </a:lnSpc>
              <a:buNone/>
            </a:pPr>
            <a:endParaRPr lang="en-IN" dirty="0" smtClean="0">
              <a:latin typeface="Bahnschrift" pitchFamily="34" charset="0"/>
            </a:endParaRPr>
          </a:p>
          <a:p>
            <a:pPr marL="0" indent="0" algn="just">
              <a:lnSpc>
                <a:spcPct val="160000"/>
              </a:lnSpc>
              <a:buNone/>
            </a:pPr>
            <a:r>
              <a:rPr lang="en-IN" dirty="0" smtClean="0">
                <a:latin typeface="Bahnschrift" pitchFamily="34" charset="0"/>
              </a:rPr>
              <a:t>It </a:t>
            </a:r>
            <a:r>
              <a:rPr lang="en-IN" dirty="0" smtClean="0">
                <a:latin typeface="Bahnschrift" pitchFamily="34" charset="0"/>
              </a:rPr>
              <a:t>is a specialised branch of </a:t>
            </a:r>
            <a:r>
              <a:rPr lang="en-IN" dirty="0" smtClean="0">
                <a:latin typeface="Bahnschrift" pitchFamily="34" charset="0"/>
              </a:rPr>
              <a:t>accounting </a:t>
            </a:r>
            <a:r>
              <a:rPr lang="en-IN" dirty="0" smtClean="0">
                <a:latin typeface="Bahnschrift" pitchFamily="34" charset="0"/>
              </a:rPr>
              <a:t>that remains involved with the classification , accumulation , assignment and control of cost. </a:t>
            </a:r>
          </a:p>
          <a:p>
            <a:pPr marL="0" indent="0" algn="just">
              <a:lnSpc>
                <a:spcPct val="160000"/>
              </a:lnSpc>
              <a:buNone/>
            </a:pPr>
            <a:r>
              <a:rPr lang="en-IN" dirty="0" smtClean="0">
                <a:latin typeface="Bahnschrift" pitchFamily="34" charset="0"/>
              </a:rPr>
              <a:t>CIMA London  has defined it as “The establishment of budgets , standard costs and actual costs of operations , processes , activities or products and the analysis of variances , profitability or the social use of funds” .</a:t>
            </a:r>
            <a:endParaRPr lang="en-IN" dirty="0">
              <a:latin typeface="Bahnschrift" pitchFamily="34" charset="0"/>
            </a:endParaRPr>
          </a:p>
        </p:txBody>
      </p:sp>
      <p:sp>
        <p:nvSpPr>
          <p:cNvPr id="6" name="Slide Number Placeholder 5"/>
          <p:cNvSpPr>
            <a:spLocks noGrp="1"/>
          </p:cNvSpPr>
          <p:nvPr>
            <p:ph type="sldNum" sz="quarter" idx="12"/>
          </p:nvPr>
        </p:nvSpPr>
        <p:spPr/>
        <p:txBody>
          <a:bodyPr/>
          <a:lstStyle/>
          <a:p>
            <a:fld id="{0E4A57ED-19FC-4E9B-A67E-AFA7B208B784}" type="slidenum">
              <a:rPr lang="en-IN" smtClean="0"/>
              <a:pPr/>
              <a:t>4</a:t>
            </a:fld>
            <a:endParaRPr lang="en-IN"/>
          </a:p>
        </p:txBody>
      </p:sp>
    </p:spTree>
    <p:extLst>
      <p:ext uri="{BB962C8B-B14F-4D97-AF65-F5344CB8AC3E}">
        <p14:creationId xmlns="" xmlns:p14="http://schemas.microsoft.com/office/powerpoint/2010/main" val="495242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00034" y="285728"/>
            <a:ext cx="8229600" cy="1143000"/>
          </a:xfrm>
        </p:spPr>
        <p:txBody>
          <a:bodyPr>
            <a:normAutofit fontScale="90000"/>
          </a:bodyPr>
          <a:lstStyle/>
          <a:p>
            <a:pPr algn="ctr">
              <a:defRPr/>
            </a:pPr>
            <a:r>
              <a:rPr lang="en-US" sz="4400" b="1" dirty="0" smtClean="0">
                <a:solidFill>
                  <a:schemeClr val="accent4">
                    <a:lumMod val="50000"/>
                  </a:schemeClr>
                </a:solidFill>
                <a:latin typeface="Bahnschrift" pitchFamily="34" charset="0"/>
              </a:rPr>
              <a:t/>
            </a:r>
            <a:br>
              <a:rPr lang="en-US" sz="4400" b="1" dirty="0" smtClean="0">
                <a:solidFill>
                  <a:schemeClr val="accent4">
                    <a:lumMod val="50000"/>
                  </a:schemeClr>
                </a:solidFill>
                <a:latin typeface="Bahnschrift" pitchFamily="34" charset="0"/>
              </a:rPr>
            </a:br>
            <a:r>
              <a:rPr lang="en-US" sz="4400" b="1" dirty="0" smtClean="0">
                <a:solidFill>
                  <a:schemeClr val="accent4">
                    <a:lumMod val="50000"/>
                  </a:schemeClr>
                </a:solidFill>
                <a:latin typeface="Bahnschrift" pitchFamily="34" charset="0"/>
              </a:rPr>
              <a:t>RATIO ANALYSIS</a:t>
            </a:r>
            <a:endParaRPr lang="en-US" sz="4400" b="1" dirty="0" smtClean="0">
              <a:solidFill>
                <a:schemeClr val="accent4">
                  <a:lumMod val="50000"/>
                </a:schemeClr>
              </a:solidFill>
              <a:latin typeface="Bahnschrift" pitchFamily="34" charset="0"/>
            </a:endParaRPr>
          </a:p>
        </p:txBody>
      </p:sp>
      <p:graphicFrame>
        <p:nvGraphicFramePr>
          <p:cNvPr id="101380" name="Object 4">
            <a:hlinkClick r:id="" action="ppaction://ole?verb=0"/>
          </p:cNvPr>
          <p:cNvGraphicFramePr>
            <a:graphicFrameLocks/>
          </p:cNvGraphicFramePr>
          <p:nvPr/>
        </p:nvGraphicFramePr>
        <p:xfrm>
          <a:off x="6705600" y="4171950"/>
          <a:ext cx="2209800" cy="2533650"/>
        </p:xfrm>
        <a:graphic>
          <a:graphicData uri="http://schemas.openxmlformats.org/presentationml/2006/ole">
            <p:oleObj spid="_x0000_s6154" name="Clip" r:id="rId3" imgW="874166" imgH="951890" progId="">
              <p:embed/>
            </p:oleObj>
          </a:graphicData>
        </a:graphic>
      </p:graphicFrame>
      <p:sp>
        <p:nvSpPr>
          <p:cNvPr id="101381" name="Text Box 5"/>
          <p:cNvSpPr txBox="1">
            <a:spLocks noChangeArrowheads="1"/>
          </p:cNvSpPr>
          <p:nvPr/>
        </p:nvSpPr>
        <p:spPr bwMode="auto">
          <a:xfrm>
            <a:off x="500034" y="1600200"/>
            <a:ext cx="8215370" cy="2551981"/>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lIns="90488" tIns="44450" rIns="90488" bIns="44450">
            <a:spAutoFit/>
          </a:bodyPr>
          <a:lstStyle/>
          <a:p>
            <a:pPr>
              <a:spcBef>
                <a:spcPct val="0"/>
              </a:spcBef>
              <a:buClrTx/>
              <a:buSzTx/>
              <a:buFontTx/>
              <a:buNone/>
              <a:defRPr/>
            </a:pPr>
            <a:r>
              <a:rPr lang="en-US" sz="3200" dirty="0">
                <a:solidFill>
                  <a:schemeClr val="accent4">
                    <a:lumMod val="50000"/>
                  </a:schemeClr>
                </a:solidFill>
                <a:latin typeface="Bahnschrift" pitchFamily="34" charset="0"/>
              </a:rPr>
              <a:t>Expression of logical relationships between items in a </a:t>
            </a:r>
            <a:r>
              <a:rPr lang="en-US" sz="3200" dirty="0" smtClean="0">
                <a:solidFill>
                  <a:schemeClr val="accent4">
                    <a:lumMod val="50000"/>
                  </a:schemeClr>
                </a:solidFill>
                <a:latin typeface="Bahnschrift" pitchFamily="34" charset="0"/>
              </a:rPr>
              <a:t>financial </a:t>
            </a:r>
            <a:r>
              <a:rPr lang="en-US" sz="3200" dirty="0">
                <a:solidFill>
                  <a:schemeClr val="accent4">
                    <a:lumMod val="50000"/>
                  </a:schemeClr>
                </a:solidFill>
                <a:latin typeface="Bahnschrift" pitchFamily="34" charset="0"/>
              </a:rPr>
              <a:t>statement of a single period </a:t>
            </a:r>
            <a:br>
              <a:rPr lang="en-US" sz="3200" dirty="0">
                <a:solidFill>
                  <a:schemeClr val="accent4">
                    <a:lumMod val="50000"/>
                  </a:schemeClr>
                </a:solidFill>
                <a:latin typeface="Bahnschrift" pitchFamily="34" charset="0"/>
              </a:rPr>
            </a:br>
            <a:r>
              <a:rPr lang="en-US" sz="3200" dirty="0">
                <a:solidFill>
                  <a:schemeClr val="accent4">
                    <a:lumMod val="50000"/>
                  </a:schemeClr>
                </a:solidFill>
                <a:latin typeface="Bahnschrift" pitchFamily="34" charset="0"/>
              </a:rPr>
              <a:t>(e.g., percentage relationship between revenue and net income)</a:t>
            </a:r>
          </a:p>
        </p:txBody>
      </p:sp>
    </p:spTree>
    <p:extLst>
      <p:ext uri="{BB962C8B-B14F-4D97-AF65-F5344CB8AC3E}">
        <p14:creationId xmlns="" xmlns:p14="http://schemas.microsoft.com/office/powerpoint/2010/main" val="335243544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slide(fromBottom)">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81"/>
                                        </p:tgtEl>
                                        <p:attrNameLst>
                                          <p:attrName>style.visibility</p:attrName>
                                        </p:attrNameLst>
                                      </p:cBhvr>
                                      <p:to>
                                        <p:strVal val="visible"/>
                                      </p:to>
                                    </p:set>
                                    <p:animEffect transition="in" filter="wipe(left)">
                                      <p:cBhvr>
                                        <p:cTn id="12"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2143116"/>
            <a:ext cx="8301038" cy="1571628"/>
          </a:xfrm>
        </p:spPr>
        <p:style>
          <a:lnRef idx="1">
            <a:schemeClr val="accent1"/>
          </a:lnRef>
          <a:fillRef idx="2">
            <a:schemeClr val="accent1"/>
          </a:fillRef>
          <a:effectRef idx="1">
            <a:schemeClr val="accent1"/>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t>
            </a: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UNIT-5: MARGINAL </a:t>
            </a:r>
            <a:r>
              <a:rPr lang="en-US"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COSTING</a:t>
            </a:r>
            <a:r>
              <a:rPr lang="en-IN"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t/>
            </a:r>
            <a:br>
              <a:rPr lang="en-IN" b="1" dirty="0" smtClean="0">
                <a:ln w="11430"/>
                <a:solidFill>
                  <a:schemeClr val="accent3">
                    <a:lumMod val="50000"/>
                  </a:schemeClr>
                </a:solidFill>
                <a:effectLst>
                  <a:outerShdw blurRad="50800" dist="39000" dir="5460000" algn="tl">
                    <a:srgbClr val="000000">
                      <a:alpha val="38000"/>
                    </a:srgbClr>
                  </a:outerShdw>
                </a:effectLst>
                <a:latin typeface="Bahnschrift" panose="020B0502040204020203" pitchFamily="34" charset="0"/>
              </a:rPr>
            </a:br>
            <a:endParaRPr lang="en-US" b="1" dirty="0">
              <a:ln w="11430"/>
              <a:solidFill>
                <a:schemeClr val="accent3">
                  <a:lumMod val="50000"/>
                </a:schemeClr>
              </a:solidFill>
              <a:effectLst>
                <a:outerShdw blurRad="50800" dist="39000" dir="5460000" algn="tl">
                  <a:srgbClr val="000000">
                    <a:alpha val="38000"/>
                  </a:srgbClr>
                </a:outerShdw>
              </a:effectLst>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41</a:t>
            </a:fld>
            <a:endParaRPr lang="en-I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9227" y="433953"/>
            <a:ext cx="8764292" cy="923330"/>
          </a:xfrm>
          <a:prstGeom prst="rect">
            <a:avLst/>
          </a:prstGeom>
          <a:noFill/>
          <a:ln>
            <a:noFill/>
          </a:ln>
        </p:spPr>
        <p:txBody>
          <a:bodyPr wrap="square" rtlCol="0">
            <a:spAutoFit/>
          </a:bodyPr>
          <a:lstStyle/>
          <a:p>
            <a:pPr algn="ctr"/>
            <a:r>
              <a:rPr lang="en-US" sz="5400" b="1" dirty="0" smtClean="0">
                <a:solidFill>
                  <a:srgbClr val="0070C0"/>
                </a:solidFill>
                <a:latin typeface="Bahnschrift" panose="020B0502040204020203" pitchFamily="34" charset="0"/>
              </a:rPr>
              <a:t>MARGINAL COSTING</a:t>
            </a:r>
            <a:endParaRPr lang="en-IN" sz="5400" b="1" dirty="0">
              <a:solidFill>
                <a:srgbClr val="0070C0"/>
              </a:solidFill>
              <a:latin typeface="Bahnschrift" panose="020B0502040204020203" pitchFamily="34" charset="0"/>
            </a:endParaRPr>
          </a:p>
        </p:txBody>
      </p:sp>
      <p:sp>
        <p:nvSpPr>
          <p:cNvPr id="12" name="TextBox 11"/>
          <p:cNvSpPr txBox="1"/>
          <p:nvPr/>
        </p:nvSpPr>
        <p:spPr>
          <a:xfrm>
            <a:off x="459134" y="2080057"/>
            <a:ext cx="2499101" cy="461665"/>
          </a:xfrm>
          <a:prstGeom prst="rect">
            <a:avLst/>
          </a:prstGeom>
          <a:noFill/>
        </p:spPr>
        <p:txBody>
          <a:bodyPr wrap="square" rtlCol="0">
            <a:spAutoFit/>
          </a:bodyPr>
          <a:lstStyle/>
          <a:p>
            <a:r>
              <a:rPr lang="en-US" sz="2400" dirty="0">
                <a:solidFill>
                  <a:srgbClr val="FF0000"/>
                </a:solidFill>
                <a:latin typeface="Bahnschrift" panose="020B0502040204020203" pitchFamily="34" charset="0"/>
              </a:rPr>
              <a:t>VARIABLE </a:t>
            </a:r>
            <a:r>
              <a:rPr lang="en-US" sz="2400" dirty="0" smtClean="0">
                <a:solidFill>
                  <a:srgbClr val="FF0000"/>
                </a:solidFill>
                <a:latin typeface="Bahnschrift" panose="020B0502040204020203" pitchFamily="34" charset="0"/>
              </a:rPr>
              <a:t>COST</a:t>
            </a:r>
            <a:endParaRPr lang="en-IN" sz="2400" dirty="0">
              <a:solidFill>
                <a:srgbClr val="FF0000"/>
              </a:solidFill>
              <a:latin typeface="Bahnschrift" panose="020B0502040204020203" pitchFamily="34" charset="0"/>
            </a:endParaRPr>
          </a:p>
        </p:txBody>
      </p:sp>
      <p:sp>
        <p:nvSpPr>
          <p:cNvPr id="13" name="TextBox 12"/>
          <p:cNvSpPr txBox="1"/>
          <p:nvPr/>
        </p:nvSpPr>
        <p:spPr>
          <a:xfrm>
            <a:off x="3138405" y="2026994"/>
            <a:ext cx="3219773" cy="461665"/>
          </a:xfrm>
          <a:prstGeom prst="rect">
            <a:avLst/>
          </a:prstGeom>
          <a:noFill/>
        </p:spPr>
        <p:txBody>
          <a:bodyPr wrap="square" rtlCol="0">
            <a:spAutoFit/>
          </a:bodyPr>
          <a:lstStyle/>
          <a:p>
            <a:r>
              <a:rPr lang="en-US" sz="2400" dirty="0">
                <a:solidFill>
                  <a:srgbClr val="FF0000"/>
                </a:solidFill>
                <a:latin typeface="Bahnschrift" panose="020B0502040204020203" pitchFamily="34" charset="0"/>
              </a:rPr>
              <a:t>SEMI VARIABLE COST</a:t>
            </a:r>
            <a:endParaRPr lang="en-IN" sz="2400" dirty="0">
              <a:solidFill>
                <a:srgbClr val="FF0000"/>
              </a:solidFill>
              <a:latin typeface="Bahnschrift" panose="020B0502040204020203" pitchFamily="34" charset="0"/>
            </a:endParaRPr>
          </a:p>
        </p:txBody>
      </p:sp>
      <p:sp>
        <p:nvSpPr>
          <p:cNvPr id="14" name="TextBox 13"/>
          <p:cNvSpPr txBox="1"/>
          <p:nvPr/>
        </p:nvSpPr>
        <p:spPr>
          <a:xfrm>
            <a:off x="6760176" y="2036478"/>
            <a:ext cx="2185261" cy="461665"/>
          </a:xfrm>
          <a:prstGeom prst="rect">
            <a:avLst/>
          </a:prstGeom>
          <a:noFill/>
        </p:spPr>
        <p:txBody>
          <a:bodyPr wrap="square" rtlCol="0">
            <a:spAutoFit/>
          </a:bodyPr>
          <a:lstStyle/>
          <a:p>
            <a:r>
              <a:rPr lang="en-US" sz="2400" dirty="0">
                <a:solidFill>
                  <a:srgbClr val="FF0000"/>
                </a:solidFill>
                <a:latin typeface="Bahnschrift" panose="020B0502040204020203" pitchFamily="34" charset="0"/>
              </a:rPr>
              <a:t>Fixed cost</a:t>
            </a:r>
            <a:endParaRPr lang="en-IN" sz="2400" dirty="0">
              <a:solidFill>
                <a:srgbClr val="FF0000"/>
              </a:solidFill>
              <a:latin typeface="Bahnschrift" panose="020B0502040204020203" pitchFamily="34" charset="0"/>
            </a:endParaRPr>
          </a:p>
        </p:txBody>
      </p:sp>
      <p:sp>
        <p:nvSpPr>
          <p:cNvPr id="15" name="TextBox 14"/>
          <p:cNvSpPr txBox="1"/>
          <p:nvPr/>
        </p:nvSpPr>
        <p:spPr>
          <a:xfrm>
            <a:off x="209227" y="2541722"/>
            <a:ext cx="2499101" cy="707886"/>
          </a:xfrm>
          <a:prstGeom prst="rect">
            <a:avLst/>
          </a:prstGeom>
          <a:noFill/>
        </p:spPr>
        <p:txBody>
          <a:bodyPr wrap="square" rtlCol="0">
            <a:spAutoFit/>
          </a:bodyPr>
          <a:lstStyle/>
          <a:p>
            <a:pPr algn="ctr"/>
            <a:r>
              <a:rPr lang="en-US" sz="2000" dirty="0">
                <a:latin typeface="Bahnschrift" panose="020B0502040204020203" pitchFamily="34" charset="0"/>
              </a:rPr>
              <a:t>DEPENDS ON PRODUCTION</a:t>
            </a:r>
            <a:endParaRPr lang="en-IN" sz="2000" dirty="0">
              <a:latin typeface="Bahnschrift" panose="020B0502040204020203" pitchFamily="34" charset="0"/>
            </a:endParaRPr>
          </a:p>
        </p:txBody>
      </p:sp>
      <p:sp>
        <p:nvSpPr>
          <p:cNvPr id="16" name="TextBox 15"/>
          <p:cNvSpPr txBox="1"/>
          <p:nvPr/>
        </p:nvSpPr>
        <p:spPr>
          <a:xfrm>
            <a:off x="5986221" y="2541722"/>
            <a:ext cx="2987298" cy="923330"/>
          </a:xfrm>
          <a:prstGeom prst="rect">
            <a:avLst/>
          </a:prstGeom>
          <a:noFill/>
        </p:spPr>
        <p:txBody>
          <a:bodyPr wrap="square" rtlCol="0">
            <a:spAutoFit/>
          </a:bodyPr>
          <a:lstStyle/>
          <a:p>
            <a:pPr algn="ctr"/>
            <a:r>
              <a:rPr lang="en-US" dirty="0">
                <a:latin typeface="Bahnschrift" panose="020B0502040204020203" pitchFamily="34" charset="0"/>
              </a:rPr>
              <a:t> DOES NOT DEDEPENDS ON production   </a:t>
            </a:r>
            <a:endParaRPr lang="en-IN" dirty="0">
              <a:latin typeface="Bahnschrift" panose="020B0502040204020203" pitchFamily="34" charset="0"/>
            </a:endParaRPr>
          </a:p>
          <a:p>
            <a:endParaRPr lang="en-IN" dirty="0">
              <a:latin typeface="Bahnschrift" panose="020B0502040204020203" pitchFamily="34" charset="0"/>
            </a:endParaRPr>
          </a:p>
        </p:txBody>
      </p:sp>
      <p:sp>
        <p:nvSpPr>
          <p:cNvPr id="17" name="TextBox 16"/>
          <p:cNvSpPr txBox="1"/>
          <p:nvPr/>
        </p:nvSpPr>
        <p:spPr>
          <a:xfrm>
            <a:off x="3138406" y="2541723"/>
            <a:ext cx="2847815" cy="707886"/>
          </a:xfrm>
          <a:prstGeom prst="rect">
            <a:avLst/>
          </a:prstGeom>
          <a:noFill/>
        </p:spPr>
        <p:txBody>
          <a:bodyPr wrap="square" rtlCol="0">
            <a:spAutoFit/>
          </a:bodyPr>
          <a:lstStyle/>
          <a:p>
            <a:pPr algn="ctr"/>
            <a:r>
              <a:rPr lang="en-US" sz="2000" dirty="0">
                <a:latin typeface="Bahnschrift" panose="020B0502040204020203" pitchFamily="34" charset="0"/>
              </a:rPr>
              <a:t>PARTLY FIXED And partly variable</a:t>
            </a:r>
            <a:endParaRPr lang="en-IN" sz="2000" dirty="0">
              <a:latin typeface="Bahnschrift" panose="020B0502040204020203" pitchFamily="34" charset="0"/>
            </a:endParaRPr>
          </a:p>
        </p:txBody>
      </p:sp>
      <p:sp>
        <p:nvSpPr>
          <p:cNvPr id="18" name="TextBox 17"/>
          <p:cNvSpPr txBox="1"/>
          <p:nvPr/>
        </p:nvSpPr>
        <p:spPr>
          <a:xfrm>
            <a:off x="459135" y="3442985"/>
            <a:ext cx="1999282" cy="1938992"/>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Direct material</a:t>
            </a:r>
          </a:p>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Direct Labour</a:t>
            </a:r>
          </a:p>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Direct expenses</a:t>
            </a:r>
            <a:endParaRPr lang="en-IN" sz="2000" dirty="0">
              <a:solidFill>
                <a:schemeClr val="accent2"/>
              </a:solidFill>
              <a:latin typeface="Bahnschrift" panose="020B0502040204020203" pitchFamily="34" charset="0"/>
            </a:endParaRPr>
          </a:p>
        </p:txBody>
      </p:sp>
      <p:sp>
        <p:nvSpPr>
          <p:cNvPr id="19" name="TextBox 18"/>
          <p:cNvSpPr txBox="1"/>
          <p:nvPr/>
        </p:nvSpPr>
        <p:spPr>
          <a:xfrm>
            <a:off x="3705063" y="3467414"/>
            <a:ext cx="1792767"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Electric bill</a:t>
            </a:r>
          </a:p>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Telephone bill</a:t>
            </a:r>
            <a:endParaRPr lang="en-IN" sz="2000" dirty="0">
              <a:solidFill>
                <a:schemeClr val="accent2"/>
              </a:solidFill>
              <a:latin typeface="Bahnschrift" panose="020B0502040204020203" pitchFamily="34" charset="0"/>
            </a:endParaRPr>
          </a:p>
        </p:txBody>
      </p:sp>
      <p:sp>
        <p:nvSpPr>
          <p:cNvPr id="20" name="TextBox 19"/>
          <p:cNvSpPr txBox="1"/>
          <p:nvPr/>
        </p:nvSpPr>
        <p:spPr>
          <a:xfrm>
            <a:off x="6881248" y="3487339"/>
            <a:ext cx="1801678" cy="400110"/>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solidFill>
                  <a:schemeClr val="accent2"/>
                </a:solidFill>
                <a:latin typeface="Bahnschrift" panose="020B0502040204020203" pitchFamily="34" charset="0"/>
              </a:rPr>
              <a:t>Rent</a:t>
            </a:r>
            <a:endParaRPr lang="en-IN" sz="2000" dirty="0">
              <a:solidFill>
                <a:schemeClr val="accent2"/>
              </a:solidFill>
              <a:latin typeface="Bahnschrift" panose="020B0502040204020203" pitchFamily="34" charset="0"/>
            </a:endParaRPr>
          </a:p>
        </p:txBody>
      </p:sp>
      <p:sp>
        <p:nvSpPr>
          <p:cNvPr id="2" name="Rectangle 1"/>
          <p:cNvSpPr/>
          <p:nvPr/>
        </p:nvSpPr>
        <p:spPr>
          <a:xfrm>
            <a:off x="683568" y="5301208"/>
            <a:ext cx="7776864" cy="954107"/>
          </a:xfrm>
          <a:prstGeom prst="rect">
            <a:avLst/>
          </a:prstGeom>
        </p:spPr>
        <p:txBody>
          <a:bodyPr wrap="square">
            <a:spAutoFit/>
          </a:bodyPr>
          <a:lstStyle/>
          <a:p>
            <a:pPr algn="just"/>
            <a:r>
              <a:rPr lang="en-US" sz="2800" dirty="0" smtClean="0">
                <a:latin typeface="Bahnschrift" panose="020B0502040204020203" pitchFamily="34" charset="0"/>
                <a:cs typeface="Times New Roman" panose="02020603050405020304" pitchFamily="18" charset="0"/>
              </a:rPr>
              <a:t>“Marginal </a:t>
            </a:r>
            <a:r>
              <a:rPr lang="en-US" sz="2800" dirty="0">
                <a:latin typeface="Bahnschrift" panose="020B0502040204020203" pitchFamily="34" charset="0"/>
                <a:cs typeface="Times New Roman" panose="02020603050405020304" pitchFamily="18" charset="0"/>
              </a:rPr>
              <a:t>costing is technique to estimate </a:t>
            </a:r>
            <a:r>
              <a:rPr lang="en-US" sz="2800" dirty="0">
                <a:solidFill>
                  <a:srgbClr val="00B050"/>
                </a:solidFill>
                <a:latin typeface="Bahnschrift" panose="020B0502040204020203" pitchFamily="34" charset="0"/>
                <a:cs typeface="Times New Roman" panose="02020603050405020304" pitchFamily="18" charset="0"/>
              </a:rPr>
              <a:t>incremental cost </a:t>
            </a:r>
            <a:r>
              <a:rPr lang="en-US" sz="2800" dirty="0" smtClean="0">
                <a:latin typeface="Bahnschrift" panose="020B0502040204020203" pitchFamily="34" charset="0"/>
                <a:cs typeface="Times New Roman" panose="02020603050405020304" pitchFamily="18" charset="0"/>
              </a:rPr>
              <a:t>for </a:t>
            </a:r>
            <a:r>
              <a:rPr lang="en-US" sz="2800" dirty="0" smtClean="0">
                <a:solidFill>
                  <a:schemeClr val="accent2">
                    <a:lumMod val="75000"/>
                  </a:schemeClr>
                </a:solidFill>
                <a:latin typeface="Bahnschrift" panose="020B0502040204020203" pitchFamily="34" charset="0"/>
                <a:cs typeface="Times New Roman" panose="02020603050405020304" pitchFamily="18" charset="0"/>
              </a:rPr>
              <a:t>incremental </a:t>
            </a:r>
            <a:r>
              <a:rPr lang="en-US" sz="2800" dirty="0">
                <a:solidFill>
                  <a:schemeClr val="accent2">
                    <a:lumMod val="75000"/>
                  </a:schemeClr>
                </a:solidFill>
                <a:latin typeface="Bahnschrift" panose="020B0502040204020203" pitchFamily="34" charset="0"/>
                <a:cs typeface="Times New Roman" panose="02020603050405020304" pitchFamily="18" charset="0"/>
              </a:rPr>
              <a:t>production</a:t>
            </a:r>
            <a:r>
              <a:rPr lang="en-US" sz="2800" dirty="0">
                <a:latin typeface="Bahnschrift" panose="020B0502040204020203" pitchFamily="34" charset="0"/>
                <a:cs typeface="Times New Roman" panose="02020603050405020304" pitchFamily="18" charset="0"/>
              </a:rPr>
              <a:t>”</a:t>
            </a:r>
            <a:endParaRPr lang="en-IN" sz="2800" dirty="0">
              <a:latin typeface="Bahnschrift" panose="020B0502040204020203" pitchFamily="34" charset="0"/>
              <a:cs typeface="Times New Roman" panose="02020603050405020304" pitchFamily="18" charset="0"/>
            </a:endParaRPr>
          </a:p>
        </p:txBody>
      </p:sp>
      <p:sp>
        <p:nvSpPr>
          <p:cNvPr id="21" name="TextBox 20"/>
          <p:cNvSpPr txBox="1"/>
          <p:nvPr/>
        </p:nvSpPr>
        <p:spPr>
          <a:xfrm>
            <a:off x="2708328" y="1504771"/>
            <a:ext cx="3219773"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smtClean="0">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ahnschrift" panose="020B0502040204020203" pitchFamily="34" charset="0"/>
              </a:rPr>
              <a:t>COST</a:t>
            </a:r>
            <a:endParaRPr lang="en-IN" sz="2800" b="1" cap="all" dirty="0">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ahnschrift" panose="020B0502040204020203" pitchFamily="34" charset="0"/>
            </a:endParaRPr>
          </a:p>
        </p:txBody>
      </p:sp>
    </p:spTree>
    <p:extLst>
      <p:ext uri="{BB962C8B-B14F-4D97-AF65-F5344CB8AC3E}">
        <p14:creationId xmlns="" xmlns:p14="http://schemas.microsoft.com/office/powerpoint/2010/main" val="123973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80">
                                          <p:stCondLst>
                                            <p:cond delay="0"/>
                                          </p:stCondLst>
                                        </p:cTn>
                                        <p:tgtEl>
                                          <p:spTgt spid="12"/>
                                        </p:tgtEl>
                                      </p:cBhvr>
                                    </p:animEffect>
                                    <p:anim calcmode="lin" valueType="num">
                                      <p:cBhvr>
                                        <p:cTn id="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9" dur="26">
                                          <p:stCondLst>
                                            <p:cond delay="650"/>
                                          </p:stCondLst>
                                        </p:cTn>
                                        <p:tgtEl>
                                          <p:spTgt spid="12"/>
                                        </p:tgtEl>
                                      </p:cBhvr>
                                      <p:to x="100000" y="60000"/>
                                    </p:animScale>
                                    <p:animScale>
                                      <p:cBhvr>
                                        <p:cTn id="20" dur="166" decel="50000">
                                          <p:stCondLst>
                                            <p:cond delay="676"/>
                                          </p:stCondLst>
                                        </p:cTn>
                                        <p:tgtEl>
                                          <p:spTgt spid="12"/>
                                        </p:tgtEl>
                                      </p:cBhvr>
                                      <p:to x="100000" y="100000"/>
                                    </p:animScale>
                                    <p:animScale>
                                      <p:cBhvr>
                                        <p:cTn id="21" dur="26">
                                          <p:stCondLst>
                                            <p:cond delay="1312"/>
                                          </p:stCondLst>
                                        </p:cTn>
                                        <p:tgtEl>
                                          <p:spTgt spid="12"/>
                                        </p:tgtEl>
                                      </p:cBhvr>
                                      <p:to x="100000" y="80000"/>
                                    </p:animScale>
                                    <p:animScale>
                                      <p:cBhvr>
                                        <p:cTn id="22" dur="166" decel="50000">
                                          <p:stCondLst>
                                            <p:cond delay="1338"/>
                                          </p:stCondLst>
                                        </p:cTn>
                                        <p:tgtEl>
                                          <p:spTgt spid="12"/>
                                        </p:tgtEl>
                                      </p:cBhvr>
                                      <p:to x="100000" y="100000"/>
                                    </p:animScale>
                                    <p:animScale>
                                      <p:cBhvr>
                                        <p:cTn id="23" dur="26">
                                          <p:stCondLst>
                                            <p:cond delay="1642"/>
                                          </p:stCondLst>
                                        </p:cTn>
                                        <p:tgtEl>
                                          <p:spTgt spid="12"/>
                                        </p:tgtEl>
                                      </p:cBhvr>
                                      <p:to x="100000" y="90000"/>
                                    </p:animScale>
                                    <p:animScale>
                                      <p:cBhvr>
                                        <p:cTn id="24" dur="166" decel="50000">
                                          <p:stCondLst>
                                            <p:cond delay="1668"/>
                                          </p:stCondLst>
                                        </p:cTn>
                                        <p:tgtEl>
                                          <p:spTgt spid="12"/>
                                        </p:tgtEl>
                                      </p:cBhvr>
                                      <p:to x="100000" y="100000"/>
                                    </p:animScale>
                                    <p:animScale>
                                      <p:cBhvr>
                                        <p:cTn id="25" dur="26">
                                          <p:stCondLst>
                                            <p:cond delay="1808"/>
                                          </p:stCondLst>
                                        </p:cTn>
                                        <p:tgtEl>
                                          <p:spTgt spid="12"/>
                                        </p:tgtEl>
                                      </p:cBhvr>
                                      <p:to x="100000" y="95000"/>
                                    </p:animScale>
                                    <p:animScale>
                                      <p:cBhvr>
                                        <p:cTn id="26" dur="166" decel="50000">
                                          <p:stCondLst>
                                            <p:cond delay="1834"/>
                                          </p:stCondLst>
                                        </p:cTn>
                                        <p:tgtEl>
                                          <p:spTgt spid="1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anim calcmode="lin" valueType="num">
                                      <p:cBhvr>
                                        <p:cTn id="32" dur="2000" fill="hold"/>
                                        <p:tgtEl>
                                          <p:spTgt spid="13"/>
                                        </p:tgtEl>
                                        <p:attrNameLst>
                                          <p:attrName>ppt_w</p:attrName>
                                        </p:attrNameLst>
                                      </p:cBhvr>
                                      <p:tavLst>
                                        <p:tav tm="0" fmla="#ppt_w*sin(2.5*pi*$)">
                                          <p:val>
                                            <p:fltVal val="0"/>
                                          </p:val>
                                        </p:tav>
                                        <p:tav tm="100000">
                                          <p:val>
                                            <p:fltVal val="1"/>
                                          </p:val>
                                        </p:tav>
                                      </p:tavLst>
                                    </p:anim>
                                    <p:anim calcmode="lin" valueType="num">
                                      <p:cBhvr>
                                        <p:cTn id="33"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15">
                                            <p:txEl>
                                              <p:pRg st="0" end="0"/>
                                            </p:txEl>
                                          </p:spTgt>
                                        </p:tgtEl>
                                        <p:attrNameLst>
                                          <p:attrName>style.visibility</p:attrName>
                                        </p:attrNameLst>
                                      </p:cBhvr>
                                      <p:to>
                                        <p:strVal val="visible"/>
                                      </p:to>
                                    </p:set>
                                    <p:animEffect transition="in" filter="wipe(down)">
                                      <p:cBhvr>
                                        <p:cTn id="44" dur="580">
                                          <p:stCondLst>
                                            <p:cond delay="0"/>
                                          </p:stCondLst>
                                        </p:cTn>
                                        <p:tgtEl>
                                          <p:spTgt spid="15">
                                            <p:txEl>
                                              <p:pRg st="0" end="0"/>
                                            </p:txEl>
                                          </p:spTgt>
                                        </p:tgtEl>
                                      </p:cBhvr>
                                    </p:animEffect>
                                    <p:anim calcmode="lin" valueType="num">
                                      <p:cBhvr>
                                        <p:cTn id="45"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15">
                                            <p:txEl>
                                              <p:pRg st="0" end="0"/>
                                            </p:txEl>
                                          </p:spTgt>
                                        </p:tgtEl>
                                      </p:cBhvr>
                                      <p:to x="100000" y="60000"/>
                                    </p:animScale>
                                    <p:animScale>
                                      <p:cBhvr>
                                        <p:cTn id="51" dur="166" decel="50000">
                                          <p:stCondLst>
                                            <p:cond delay="676"/>
                                          </p:stCondLst>
                                        </p:cTn>
                                        <p:tgtEl>
                                          <p:spTgt spid="15">
                                            <p:txEl>
                                              <p:pRg st="0" end="0"/>
                                            </p:txEl>
                                          </p:spTgt>
                                        </p:tgtEl>
                                      </p:cBhvr>
                                      <p:to x="100000" y="100000"/>
                                    </p:animScale>
                                    <p:animScale>
                                      <p:cBhvr>
                                        <p:cTn id="52" dur="26">
                                          <p:stCondLst>
                                            <p:cond delay="1312"/>
                                          </p:stCondLst>
                                        </p:cTn>
                                        <p:tgtEl>
                                          <p:spTgt spid="15">
                                            <p:txEl>
                                              <p:pRg st="0" end="0"/>
                                            </p:txEl>
                                          </p:spTgt>
                                        </p:tgtEl>
                                      </p:cBhvr>
                                      <p:to x="100000" y="80000"/>
                                    </p:animScale>
                                    <p:animScale>
                                      <p:cBhvr>
                                        <p:cTn id="53" dur="166" decel="50000">
                                          <p:stCondLst>
                                            <p:cond delay="1338"/>
                                          </p:stCondLst>
                                        </p:cTn>
                                        <p:tgtEl>
                                          <p:spTgt spid="15">
                                            <p:txEl>
                                              <p:pRg st="0" end="0"/>
                                            </p:txEl>
                                          </p:spTgt>
                                        </p:tgtEl>
                                      </p:cBhvr>
                                      <p:to x="100000" y="100000"/>
                                    </p:animScale>
                                    <p:animScale>
                                      <p:cBhvr>
                                        <p:cTn id="54" dur="26">
                                          <p:stCondLst>
                                            <p:cond delay="1642"/>
                                          </p:stCondLst>
                                        </p:cTn>
                                        <p:tgtEl>
                                          <p:spTgt spid="15">
                                            <p:txEl>
                                              <p:pRg st="0" end="0"/>
                                            </p:txEl>
                                          </p:spTgt>
                                        </p:tgtEl>
                                      </p:cBhvr>
                                      <p:to x="100000" y="90000"/>
                                    </p:animScale>
                                    <p:animScale>
                                      <p:cBhvr>
                                        <p:cTn id="55" dur="166" decel="50000">
                                          <p:stCondLst>
                                            <p:cond delay="1668"/>
                                          </p:stCondLst>
                                        </p:cTn>
                                        <p:tgtEl>
                                          <p:spTgt spid="15">
                                            <p:txEl>
                                              <p:pRg st="0" end="0"/>
                                            </p:txEl>
                                          </p:spTgt>
                                        </p:tgtEl>
                                      </p:cBhvr>
                                      <p:to x="100000" y="100000"/>
                                    </p:animScale>
                                    <p:animScale>
                                      <p:cBhvr>
                                        <p:cTn id="56" dur="26">
                                          <p:stCondLst>
                                            <p:cond delay="1808"/>
                                          </p:stCondLst>
                                        </p:cTn>
                                        <p:tgtEl>
                                          <p:spTgt spid="15">
                                            <p:txEl>
                                              <p:pRg st="0" end="0"/>
                                            </p:txEl>
                                          </p:spTgt>
                                        </p:tgtEl>
                                      </p:cBhvr>
                                      <p:to x="100000" y="95000"/>
                                    </p:animScale>
                                    <p:animScale>
                                      <p:cBhvr>
                                        <p:cTn id="57" dur="166" decel="50000">
                                          <p:stCondLst>
                                            <p:cond delay="1834"/>
                                          </p:stCondLst>
                                        </p:cTn>
                                        <p:tgtEl>
                                          <p:spTgt spid="15">
                                            <p:txEl>
                                              <p:pRg st="0" end="0"/>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80">
                                          <p:stCondLst>
                                            <p:cond delay="0"/>
                                          </p:stCondLst>
                                        </p:cTn>
                                        <p:tgtEl>
                                          <p:spTgt spid="17"/>
                                        </p:tgtEl>
                                      </p:cBhvr>
                                    </p:animEffect>
                                    <p:anim calcmode="lin" valueType="num">
                                      <p:cBhvr>
                                        <p:cTn id="63"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8" dur="26">
                                          <p:stCondLst>
                                            <p:cond delay="650"/>
                                          </p:stCondLst>
                                        </p:cTn>
                                        <p:tgtEl>
                                          <p:spTgt spid="17"/>
                                        </p:tgtEl>
                                      </p:cBhvr>
                                      <p:to x="100000" y="60000"/>
                                    </p:animScale>
                                    <p:animScale>
                                      <p:cBhvr>
                                        <p:cTn id="69" dur="166" decel="50000">
                                          <p:stCondLst>
                                            <p:cond delay="676"/>
                                          </p:stCondLst>
                                        </p:cTn>
                                        <p:tgtEl>
                                          <p:spTgt spid="17"/>
                                        </p:tgtEl>
                                      </p:cBhvr>
                                      <p:to x="100000" y="100000"/>
                                    </p:animScale>
                                    <p:animScale>
                                      <p:cBhvr>
                                        <p:cTn id="70" dur="26">
                                          <p:stCondLst>
                                            <p:cond delay="1312"/>
                                          </p:stCondLst>
                                        </p:cTn>
                                        <p:tgtEl>
                                          <p:spTgt spid="17"/>
                                        </p:tgtEl>
                                      </p:cBhvr>
                                      <p:to x="100000" y="80000"/>
                                    </p:animScale>
                                    <p:animScale>
                                      <p:cBhvr>
                                        <p:cTn id="71" dur="166" decel="50000">
                                          <p:stCondLst>
                                            <p:cond delay="1338"/>
                                          </p:stCondLst>
                                        </p:cTn>
                                        <p:tgtEl>
                                          <p:spTgt spid="17"/>
                                        </p:tgtEl>
                                      </p:cBhvr>
                                      <p:to x="100000" y="100000"/>
                                    </p:animScale>
                                    <p:animScale>
                                      <p:cBhvr>
                                        <p:cTn id="72" dur="26">
                                          <p:stCondLst>
                                            <p:cond delay="1642"/>
                                          </p:stCondLst>
                                        </p:cTn>
                                        <p:tgtEl>
                                          <p:spTgt spid="17"/>
                                        </p:tgtEl>
                                      </p:cBhvr>
                                      <p:to x="100000" y="90000"/>
                                    </p:animScale>
                                    <p:animScale>
                                      <p:cBhvr>
                                        <p:cTn id="73" dur="166" decel="50000">
                                          <p:stCondLst>
                                            <p:cond delay="1668"/>
                                          </p:stCondLst>
                                        </p:cTn>
                                        <p:tgtEl>
                                          <p:spTgt spid="17"/>
                                        </p:tgtEl>
                                      </p:cBhvr>
                                      <p:to x="100000" y="100000"/>
                                    </p:animScale>
                                    <p:animScale>
                                      <p:cBhvr>
                                        <p:cTn id="74" dur="26">
                                          <p:stCondLst>
                                            <p:cond delay="1808"/>
                                          </p:stCondLst>
                                        </p:cTn>
                                        <p:tgtEl>
                                          <p:spTgt spid="17"/>
                                        </p:tgtEl>
                                      </p:cBhvr>
                                      <p:to x="100000" y="95000"/>
                                    </p:animScale>
                                    <p:animScale>
                                      <p:cBhvr>
                                        <p:cTn id="75" dur="166" decel="50000">
                                          <p:stCondLst>
                                            <p:cond delay="1834"/>
                                          </p:stCondLst>
                                        </p:cTn>
                                        <p:tgtEl>
                                          <p:spTgt spid="17"/>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wipe(down)">
                                      <p:cBhvr>
                                        <p:cTn id="80" dur="580">
                                          <p:stCondLst>
                                            <p:cond delay="0"/>
                                          </p:stCondLst>
                                        </p:cTn>
                                        <p:tgtEl>
                                          <p:spTgt spid="16"/>
                                        </p:tgtEl>
                                      </p:cBhvr>
                                    </p:animEffect>
                                    <p:anim calcmode="lin" valueType="num">
                                      <p:cBhvr>
                                        <p:cTn id="81"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6" dur="26">
                                          <p:stCondLst>
                                            <p:cond delay="650"/>
                                          </p:stCondLst>
                                        </p:cTn>
                                        <p:tgtEl>
                                          <p:spTgt spid="16"/>
                                        </p:tgtEl>
                                      </p:cBhvr>
                                      <p:to x="100000" y="60000"/>
                                    </p:animScale>
                                    <p:animScale>
                                      <p:cBhvr>
                                        <p:cTn id="87" dur="166" decel="50000">
                                          <p:stCondLst>
                                            <p:cond delay="676"/>
                                          </p:stCondLst>
                                        </p:cTn>
                                        <p:tgtEl>
                                          <p:spTgt spid="16"/>
                                        </p:tgtEl>
                                      </p:cBhvr>
                                      <p:to x="100000" y="100000"/>
                                    </p:animScale>
                                    <p:animScale>
                                      <p:cBhvr>
                                        <p:cTn id="88" dur="26">
                                          <p:stCondLst>
                                            <p:cond delay="1312"/>
                                          </p:stCondLst>
                                        </p:cTn>
                                        <p:tgtEl>
                                          <p:spTgt spid="16"/>
                                        </p:tgtEl>
                                      </p:cBhvr>
                                      <p:to x="100000" y="80000"/>
                                    </p:animScale>
                                    <p:animScale>
                                      <p:cBhvr>
                                        <p:cTn id="89" dur="166" decel="50000">
                                          <p:stCondLst>
                                            <p:cond delay="1338"/>
                                          </p:stCondLst>
                                        </p:cTn>
                                        <p:tgtEl>
                                          <p:spTgt spid="16"/>
                                        </p:tgtEl>
                                      </p:cBhvr>
                                      <p:to x="100000" y="100000"/>
                                    </p:animScale>
                                    <p:animScale>
                                      <p:cBhvr>
                                        <p:cTn id="90" dur="26">
                                          <p:stCondLst>
                                            <p:cond delay="1642"/>
                                          </p:stCondLst>
                                        </p:cTn>
                                        <p:tgtEl>
                                          <p:spTgt spid="16"/>
                                        </p:tgtEl>
                                      </p:cBhvr>
                                      <p:to x="100000" y="90000"/>
                                    </p:animScale>
                                    <p:animScale>
                                      <p:cBhvr>
                                        <p:cTn id="91" dur="166" decel="50000">
                                          <p:stCondLst>
                                            <p:cond delay="1668"/>
                                          </p:stCondLst>
                                        </p:cTn>
                                        <p:tgtEl>
                                          <p:spTgt spid="16"/>
                                        </p:tgtEl>
                                      </p:cBhvr>
                                      <p:to x="100000" y="100000"/>
                                    </p:animScale>
                                    <p:animScale>
                                      <p:cBhvr>
                                        <p:cTn id="92" dur="26">
                                          <p:stCondLst>
                                            <p:cond delay="1808"/>
                                          </p:stCondLst>
                                        </p:cTn>
                                        <p:tgtEl>
                                          <p:spTgt spid="16"/>
                                        </p:tgtEl>
                                      </p:cBhvr>
                                      <p:to x="100000" y="95000"/>
                                    </p:animScale>
                                    <p:animScale>
                                      <p:cBhvr>
                                        <p:cTn id="93" dur="166" decel="50000">
                                          <p:stCondLst>
                                            <p:cond delay="1834"/>
                                          </p:stCondLst>
                                        </p:cTn>
                                        <p:tgtEl>
                                          <p:spTgt spid="16"/>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8">
                                            <p:txEl>
                                              <p:pRg st="0" end="0"/>
                                            </p:txEl>
                                          </p:spTgt>
                                        </p:tgtEl>
                                        <p:attrNameLst>
                                          <p:attrName>style.visibility</p:attrName>
                                        </p:attrNameLst>
                                      </p:cBhvr>
                                      <p:to>
                                        <p:strVal val="visible"/>
                                      </p:to>
                                    </p:set>
                                    <p:animEffect transition="in" filter="fade">
                                      <p:cBhvr>
                                        <p:cTn id="98" dur="1000"/>
                                        <p:tgtEl>
                                          <p:spTgt spid="18">
                                            <p:txEl>
                                              <p:pRg st="0" end="0"/>
                                            </p:txEl>
                                          </p:spTgt>
                                        </p:tgtEl>
                                      </p:cBhvr>
                                    </p:animEffect>
                                    <p:anim calcmode="lin" valueType="num">
                                      <p:cBhvr>
                                        <p:cTn id="9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8">
                                            <p:txEl>
                                              <p:pRg st="1" end="1"/>
                                            </p:txEl>
                                          </p:spTgt>
                                        </p:tgtEl>
                                        <p:attrNameLst>
                                          <p:attrName>style.visibility</p:attrName>
                                        </p:attrNameLst>
                                      </p:cBhvr>
                                      <p:to>
                                        <p:strVal val="visible"/>
                                      </p:to>
                                    </p:set>
                                    <p:anim calcmode="lin" valueType="num">
                                      <p:cBhvr additive="base">
                                        <p:cTn id="10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8">
                                            <p:txEl>
                                              <p:pRg st="2" end="2"/>
                                            </p:txEl>
                                          </p:spTgt>
                                        </p:tgtEl>
                                        <p:attrNameLst>
                                          <p:attrName>style.visibility</p:attrName>
                                        </p:attrNameLst>
                                      </p:cBhvr>
                                      <p:to>
                                        <p:strVal val="visible"/>
                                      </p:to>
                                    </p:set>
                                    <p:anim calcmode="lin" valueType="num">
                                      <p:cBhvr additive="base">
                                        <p:cTn id="11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9">
                                            <p:txEl>
                                              <p:pRg st="0" end="0"/>
                                            </p:txEl>
                                          </p:spTgt>
                                        </p:tgtEl>
                                        <p:attrNameLst>
                                          <p:attrName>style.visibility</p:attrName>
                                        </p:attrNameLst>
                                      </p:cBhvr>
                                      <p:to>
                                        <p:strVal val="visible"/>
                                      </p:to>
                                    </p:set>
                                    <p:anim calcmode="lin" valueType="num">
                                      <p:cBhvr additive="base">
                                        <p:cTn id="117"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19">
                                            <p:txEl>
                                              <p:pRg st="1" end="1"/>
                                            </p:txEl>
                                          </p:spTgt>
                                        </p:tgtEl>
                                        <p:attrNameLst>
                                          <p:attrName>style.visibility</p:attrName>
                                        </p:attrNameLst>
                                      </p:cBhvr>
                                      <p:to>
                                        <p:strVal val="visible"/>
                                      </p:to>
                                    </p:set>
                                    <p:anim calcmode="lin" valueType="num">
                                      <p:cBhvr additive="base">
                                        <p:cTn id="123"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20">
                                            <p:txEl>
                                              <p:pRg st="0" end="0"/>
                                            </p:txEl>
                                          </p:spTgt>
                                        </p:tgtEl>
                                        <p:attrNameLst>
                                          <p:attrName>style.visibility</p:attrName>
                                        </p:attrNameLst>
                                      </p:cBhvr>
                                      <p:to>
                                        <p:strVal val="visible"/>
                                      </p:to>
                                    </p:set>
                                    <p:anim calcmode="lin" valueType="num">
                                      <p:cBhvr additive="base">
                                        <p:cTn id="1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45" presetClass="entr" presetSubtype="0" fill="hold" grpId="0" nodeType="clickEffect">
                                  <p:stCondLst>
                                    <p:cond delay="0"/>
                                  </p:stCondLst>
                                  <p:childTnLst>
                                    <p:set>
                                      <p:cBhvr>
                                        <p:cTn id="134" dur="1" fill="hold">
                                          <p:stCondLst>
                                            <p:cond delay="0"/>
                                          </p:stCondLst>
                                        </p:cTn>
                                        <p:tgtEl>
                                          <p:spTgt spid="21"/>
                                        </p:tgtEl>
                                        <p:attrNameLst>
                                          <p:attrName>style.visibility</p:attrName>
                                        </p:attrNameLst>
                                      </p:cBhvr>
                                      <p:to>
                                        <p:strVal val="visible"/>
                                      </p:to>
                                    </p:set>
                                    <p:animEffect transition="in" filter="fade">
                                      <p:cBhvr>
                                        <p:cTn id="135" dur="2000"/>
                                        <p:tgtEl>
                                          <p:spTgt spid="21"/>
                                        </p:tgtEl>
                                      </p:cBhvr>
                                    </p:animEffect>
                                    <p:anim calcmode="lin" valueType="num">
                                      <p:cBhvr>
                                        <p:cTn id="136" dur="2000" fill="hold"/>
                                        <p:tgtEl>
                                          <p:spTgt spid="21"/>
                                        </p:tgtEl>
                                        <p:attrNameLst>
                                          <p:attrName>ppt_w</p:attrName>
                                        </p:attrNameLst>
                                      </p:cBhvr>
                                      <p:tavLst>
                                        <p:tav tm="0" fmla="#ppt_w*sin(2.5*pi*$)">
                                          <p:val>
                                            <p:fltVal val="0"/>
                                          </p:val>
                                        </p:tav>
                                        <p:tav tm="100000">
                                          <p:val>
                                            <p:fltVal val="1"/>
                                          </p:val>
                                        </p:tav>
                                      </p:tavLst>
                                    </p:anim>
                                    <p:anim calcmode="lin" valueType="num">
                                      <p:cBhvr>
                                        <p:cTn id="137" dur="20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6058" y="325465"/>
            <a:ext cx="7578671" cy="707886"/>
          </a:xfrm>
          <a:prstGeom prst="rect">
            <a:avLst/>
          </a:prstGeom>
          <a:noFill/>
        </p:spPr>
        <p:txBody>
          <a:bodyPr wrap="square" rtlCol="0">
            <a:spAutoFit/>
          </a:bodyPr>
          <a:lstStyle/>
          <a:p>
            <a:pPr algn="ctr"/>
            <a:r>
              <a:rPr lang="en-US" sz="4000" b="1" dirty="0">
                <a:solidFill>
                  <a:srgbClr val="7030A0"/>
                </a:solidFill>
                <a:latin typeface="Bahnschrift" panose="020B0502040204020203" pitchFamily="34" charset="0"/>
              </a:rPr>
              <a:t>INCOME STATEMENT </a:t>
            </a:r>
            <a:endParaRPr lang="en-IN" sz="4000" b="1" dirty="0">
              <a:solidFill>
                <a:srgbClr val="7030A0"/>
              </a:solidFill>
              <a:latin typeface="Bahnschrift" panose="020B0502040204020203" pitchFamily="34" charset="0"/>
            </a:endParaRPr>
          </a:p>
        </p:txBody>
      </p:sp>
      <p:graphicFrame>
        <p:nvGraphicFramePr>
          <p:cNvPr id="12" name="Table 11"/>
          <p:cNvGraphicFramePr>
            <a:graphicFrameLocks noGrp="1"/>
          </p:cNvGraphicFramePr>
          <p:nvPr>
            <p:extLst>
              <p:ext uri="{D42A27DB-BD31-4B8C-83A1-F6EECF244321}">
                <p14:modId xmlns="" xmlns:p14="http://schemas.microsoft.com/office/powerpoint/2010/main" val="722221566"/>
              </p:ext>
            </p:extLst>
          </p:nvPr>
        </p:nvGraphicFramePr>
        <p:xfrm>
          <a:off x="813662" y="1503336"/>
          <a:ext cx="7381068" cy="4633992"/>
        </p:xfrm>
        <a:graphic>
          <a:graphicData uri="http://schemas.openxmlformats.org/drawingml/2006/table">
            <a:tbl>
              <a:tblPr firstRow="1" bandRow="1">
                <a:tableStyleId>{5C22544A-7EE6-4342-B048-85BDC9FD1C3A}</a:tableStyleId>
              </a:tblPr>
              <a:tblGrid>
                <a:gridCol w="3708248">
                  <a:extLst>
                    <a:ext uri="{9D8B030D-6E8A-4147-A177-3AD203B41FA5}">
                      <a16:colId xmlns:a16="http://schemas.microsoft.com/office/drawing/2014/main" xmlns="" val="20000"/>
                    </a:ext>
                  </a:extLst>
                </a:gridCol>
                <a:gridCol w="3672820">
                  <a:extLst>
                    <a:ext uri="{9D8B030D-6E8A-4147-A177-3AD203B41FA5}">
                      <a16:colId xmlns:a16="http://schemas.microsoft.com/office/drawing/2014/main" xmlns="" val="20001"/>
                    </a:ext>
                  </a:extLst>
                </a:gridCol>
              </a:tblGrid>
              <a:tr h="772332">
                <a:tc>
                  <a:txBody>
                    <a:bodyPr/>
                    <a:lstStyle/>
                    <a:p>
                      <a:r>
                        <a:rPr lang="en-US" sz="3200" dirty="0">
                          <a:latin typeface="Bahnschrift" panose="020B0502040204020203" pitchFamily="34" charset="0"/>
                        </a:rPr>
                        <a:t>Particulars</a:t>
                      </a:r>
                      <a:endParaRPr lang="en-IN" sz="3200" dirty="0">
                        <a:latin typeface="Bahnschrift" panose="020B0502040204020203" pitchFamily="34" charset="0"/>
                      </a:endParaRPr>
                    </a:p>
                  </a:txBody>
                  <a:tcPr marL="68580" marR="68580"/>
                </a:tc>
                <a:tc>
                  <a:txBody>
                    <a:bodyPr/>
                    <a:lstStyle/>
                    <a:p>
                      <a:r>
                        <a:rPr lang="en-US" sz="3200" dirty="0">
                          <a:latin typeface="Bahnschrift" panose="020B0502040204020203" pitchFamily="34" charset="0"/>
                        </a:rPr>
                        <a:t>Amount</a:t>
                      </a:r>
                      <a:endParaRPr lang="en-IN" sz="3200" dirty="0">
                        <a:latin typeface="Bahnschrift" panose="020B0502040204020203" pitchFamily="34" charset="0"/>
                      </a:endParaRPr>
                    </a:p>
                  </a:txBody>
                  <a:tcPr marL="68580" marR="68580"/>
                </a:tc>
                <a:extLst>
                  <a:ext uri="{0D108BD9-81ED-4DB2-BD59-A6C34878D82A}">
                    <a16:rowId xmlns:a16="http://schemas.microsoft.com/office/drawing/2014/main" xmlns="" val="10000"/>
                  </a:ext>
                </a:extLst>
              </a:tr>
              <a:tr h="772332">
                <a:tc>
                  <a:txBody>
                    <a:bodyPr/>
                    <a:lstStyle/>
                    <a:p>
                      <a:r>
                        <a:rPr lang="en-US" sz="3200" dirty="0">
                          <a:latin typeface="Bahnschrift" panose="020B0502040204020203" pitchFamily="34" charset="0"/>
                        </a:rPr>
                        <a:t>      Sales</a:t>
                      </a:r>
                      <a:endParaRPr lang="en-IN" sz="3200" dirty="0">
                        <a:latin typeface="Bahnschrift" panose="020B0502040204020203" pitchFamily="34" charset="0"/>
                      </a:endParaRPr>
                    </a:p>
                  </a:txBody>
                  <a:tcPr marL="68580" marR="68580"/>
                </a:tc>
                <a:tc>
                  <a:txBody>
                    <a:bodyPr/>
                    <a:lstStyle/>
                    <a:p>
                      <a:r>
                        <a:rPr lang="en-US" sz="3200" dirty="0">
                          <a:latin typeface="Bahnschrift" panose="020B0502040204020203" pitchFamily="34" charset="0"/>
                        </a:rPr>
                        <a:t>Xx</a:t>
                      </a:r>
                      <a:endParaRPr lang="en-IN" sz="3200" dirty="0">
                        <a:latin typeface="Bahnschrift" panose="020B0502040204020203" pitchFamily="34" charset="0"/>
                      </a:endParaRPr>
                    </a:p>
                  </a:txBody>
                  <a:tcPr marL="68580" marR="68580"/>
                </a:tc>
                <a:extLst>
                  <a:ext uri="{0D108BD9-81ED-4DB2-BD59-A6C34878D82A}">
                    <a16:rowId xmlns:a16="http://schemas.microsoft.com/office/drawing/2014/main" xmlns="" val="10001"/>
                  </a:ext>
                </a:extLst>
              </a:tr>
              <a:tr h="772332">
                <a:tc>
                  <a:txBody>
                    <a:bodyPr/>
                    <a:lstStyle/>
                    <a:p>
                      <a:r>
                        <a:rPr lang="en-US" sz="3200" dirty="0">
                          <a:latin typeface="Bahnschrift" panose="020B0502040204020203" pitchFamily="34" charset="0"/>
                        </a:rPr>
                        <a:t>(-) Variable cost</a:t>
                      </a:r>
                      <a:endParaRPr lang="en-IN" sz="3200" dirty="0">
                        <a:latin typeface="Bahnschrift" panose="020B0502040204020203" pitchFamily="34" charset="0"/>
                      </a:endParaRPr>
                    </a:p>
                  </a:txBody>
                  <a:tcPr marL="68580" marR="68580"/>
                </a:tc>
                <a:tc>
                  <a:txBody>
                    <a:bodyPr/>
                    <a:lstStyle/>
                    <a:p>
                      <a:r>
                        <a:rPr lang="en-US" sz="3200" u="none" dirty="0">
                          <a:latin typeface="Bahnschrift" panose="020B0502040204020203" pitchFamily="34" charset="0"/>
                        </a:rPr>
                        <a:t>(x)</a:t>
                      </a:r>
                      <a:endParaRPr lang="en-IN" sz="3200" u="none" dirty="0">
                        <a:latin typeface="Bahnschrift" panose="020B0502040204020203" pitchFamily="34" charset="0"/>
                      </a:endParaRPr>
                    </a:p>
                  </a:txBody>
                  <a:tcPr marL="68580" marR="68580"/>
                </a:tc>
                <a:extLst>
                  <a:ext uri="{0D108BD9-81ED-4DB2-BD59-A6C34878D82A}">
                    <a16:rowId xmlns:a16="http://schemas.microsoft.com/office/drawing/2014/main" xmlns="" val="10002"/>
                  </a:ext>
                </a:extLst>
              </a:tr>
              <a:tr h="772332">
                <a:tc>
                  <a:txBody>
                    <a:bodyPr/>
                    <a:lstStyle/>
                    <a:p>
                      <a:r>
                        <a:rPr lang="en-US" sz="3200" dirty="0">
                          <a:latin typeface="Bahnschrift" panose="020B0502040204020203" pitchFamily="34" charset="0"/>
                        </a:rPr>
                        <a:t>      Contribution</a:t>
                      </a:r>
                      <a:endParaRPr lang="en-IN" sz="3200" dirty="0">
                        <a:latin typeface="Bahnschrift" panose="020B0502040204020203" pitchFamily="34" charset="0"/>
                      </a:endParaRPr>
                    </a:p>
                  </a:txBody>
                  <a:tcPr marL="68580" marR="68580"/>
                </a:tc>
                <a:tc>
                  <a:txBody>
                    <a:bodyPr/>
                    <a:lstStyle/>
                    <a:p>
                      <a:r>
                        <a:rPr lang="en-US" sz="3200" dirty="0">
                          <a:latin typeface="Bahnschrift" panose="020B0502040204020203" pitchFamily="34" charset="0"/>
                        </a:rPr>
                        <a:t>Xx</a:t>
                      </a:r>
                      <a:endParaRPr lang="en-IN" sz="3200" dirty="0">
                        <a:latin typeface="Bahnschrift" panose="020B0502040204020203" pitchFamily="34" charset="0"/>
                      </a:endParaRPr>
                    </a:p>
                  </a:txBody>
                  <a:tcPr marL="68580" marR="68580"/>
                </a:tc>
                <a:extLst>
                  <a:ext uri="{0D108BD9-81ED-4DB2-BD59-A6C34878D82A}">
                    <a16:rowId xmlns:a16="http://schemas.microsoft.com/office/drawing/2014/main" xmlns="" val="10003"/>
                  </a:ext>
                </a:extLst>
              </a:tr>
              <a:tr h="772332">
                <a:tc>
                  <a:txBody>
                    <a:bodyPr/>
                    <a:lstStyle/>
                    <a:p>
                      <a:r>
                        <a:rPr lang="en-US" sz="3200" dirty="0">
                          <a:latin typeface="Bahnschrift" panose="020B0502040204020203" pitchFamily="34" charset="0"/>
                        </a:rPr>
                        <a:t>(-) Fixed cost</a:t>
                      </a:r>
                      <a:endParaRPr lang="en-IN" sz="3200" dirty="0">
                        <a:latin typeface="Bahnschrift" panose="020B0502040204020203" pitchFamily="34" charset="0"/>
                      </a:endParaRPr>
                    </a:p>
                  </a:txBody>
                  <a:tcPr marL="68580" marR="68580"/>
                </a:tc>
                <a:tc>
                  <a:txBody>
                    <a:bodyPr/>
                    <a:lstStyle/>
                    <a:p>
                      <a:r>
                        <a:rPr lang="en-US" sz="3200" dirty="0">
                          <a:latin typeface="Bahnschrift" panose="020B0502040204020203" pitchFamily="34" charset="0"/>
                        </a:rPr>
                        <a:t>(x)</a:t>
                      </a:r>
                      <a:endParaRPr lang="en-IN" sz="3200" dirty="0">
                        <a:latin typeface="Bahnschrift" panose="020B0502040204020203" pitchFamily="34" charset="0"/>
                      </a:endParaRPr>
                    </a:p>
                  </a:txBody>
                  <a:tcPr marL="68580" marR="68580"/>
                </a:tc>
                <a:extLst>
                  <a:ext uri="{0D108BD9-81ED-4DB2-BD59-A6C34878D82A}">
                    <a16:rowId xmlns:a16="http://schemas.microsoft.com/office/drawing/2014/main" xmlns="" val="10004"/>
                  </a:ext>
                </a:extLst>
              </a:tr>
              <a:tr h="772332">
                <a:tc>
                  <a:txBody>
                    <a:bodyPr/>
                    <a:lstStyle/>
                    <a:p>
                      <a:r>
                        <a:rPr lang="en-US" sz="3200" dirty="0">
                          <a:latin typeface="Bahnschrift" panose="020B0502040204020203" pitchFamily="34" charset="0"/>
                        </a:rPr>
                        <a:t>     Net Profit</a:t>
                      </a:r>
                      <a:endParaRPr lang="en-IN" sz="3200" dirty="0">
                        <a:latin typeface="Bahnschrift" panose="020B0502040204020203" pitchFamily="34" charset="0"/>
                      </a:endParaRPr>
                    </a:p>
                  </a:txBody>
                  <a:tcPr marL="68580" marR="68580"/>
                </a:tc>
                <a:tc>
                  <a:txBody>
                    <a:bodyPr/>
                    <a:lstStyle/>
                    <a:p>
                      <a:r>
                        <a:rPr lang="en-US" sz="3200" u="none" dirty="0">
                          <a:latin typeface="Bahnschrift" panose="020B0502040204020203" pitchFamily="34" charset="0"/>
                        </a:rPr>
                        <a:t>Xx</a:t>
                      </a:r>
                      <a:endParaRPr lang="en-IN" sz="3200" u="none" dirty="0">
                        <a:latin typeface="Bahnschrift" panose="020B0502040204020203" pitchFamily="34" charset="0"/>
                      </a:endParaRPr>
                    </a:p>
                  </a:txBody>
                  <a:tcPr marL="68580" marR="68580"/>
                </a:tc>
                <a:extLst>
                  <a:ext uri="{0D108BD9-81ED-4DB2-BD59-A6C34878D82A}">
                    <a16:rowId xmlns:a16="http://schemas.microsoft.com/office/drawing/2014/main" xmlns="" val="10005"/>
                  </a:ext>
                </a:extLst>
              </a:tr>
            </a:tbl>
          </a:graphicData>
        </a:graphic>
      </p:graphicFrame>
    </p:spTree>
    <p:extLst>
      <p:ext uri="{BB962C8B-B14F-4D97-AF65-F5344CB8AC3E}">
        <p14:creationId xmlns="" xmlns:p14="http://schemas.microsoft.com/office/powerpoint/2010/main" val="259585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2696"/>
            <a:ext cx="8144956" cy="7219220"/>
          </a:xfrm>
          <a:prstGeom prst="rect">
            <a:avLst/>
          </a:prstGeom>
          <a:noFill/>
        </p:spPr>
        <p:txBody>
          <a:bodyPr wrap="square" rtlCol="0">
            <a:spAutoFit/>
          </a:bodyPr>
          <a:lstStyle/>
          <a:p>
            <a:pPr marL="457200" indent="-457200">
              <a:lnSpc>
                <a:spcPct val="150000"/>
              </a:lnSpc>
              <a:buFont typeface="Wingdings" panose="05000000000000000000" pitchFamily="2" charset="2"/>
              <a:buChar char="Ø"/>
            </a:pPr>
            <a:r>
              <a:rPr lang="en-US" sz="2400" dirty="0">
                <a:latin typeface="Bahnschrift" panose="020B0502040204020203" pitchFamily="34" charset="0"/>
              </a:rPr>
              <a:t> Profit/Volume Ratio        =    </a:t>
            </a:r>
            <a:r>
              <a:rPr lang="en-US" sz="2400" dirty="0" smtClean="0">
                <a:latin typeface="Bahnschrift" panose="020B0502040204020203" pitchFamily="34" charset="0"/>
              </a:rPr>
              <a:t>  </a:t>
            </a:r>
            <a:r>
              <a:rPr lang="en-US" sz="2400" u="sng" dirty="0">
                <a:latin typeface="Bahnschrift" panose="020B0502040204020203" pitchFamily="34" charset="0"/>
              </a:rPr>
              <a:t>Contribution </a:t>
            </a:r>
          </a:p>
          <a:p>
            <a:pPr>
              <a:lnSpc>
                <a:spcPct val="150000"/>
              </a:lnSpc>
            </a:pPr>
            <a:r>
              <a:rPr lang="en-US" sz="2400" dirty="0">
                <a:latin typeface="Bahnschrift" panose="020B0502040204020203" pitchFamily="34" charset="0"/>
              </a:rPr>
              <a:t>                  (P/V)                               </a:t>
            </a:r>
            <a:r>
              <a:rPr lang="en-US" sz="2400" dirty="0" smtClean="0">
                <a:latin typeface="Bahnschrift" panose="020B0502040204020203" pitchFamily="34" charset="0"/>
              </a:rPr>
              <a:t> Sales</a:t>
            </a:r>
            <a:endParaRPr lang="en-US" sz="2400" dirty="0">
              <a:latin typeface="Bahnschrift" panose="020B0502040204020203" pitchFamily="34" charset="0"/>
            </a:endParaRPr>
          </a:p>
          <a:p>
            <a:pPr>
              <a:lnSpc>
                <a:spcPct val="150000"/>
              </a:lnSpc>
            </a:pPr>
            <a:endParaRPr lang="en-US" sz="2400" dirty="0">
              <a:latin typeface="Bahnschrift" panose="020B0502040204020203" pitchFamily="34" charset="0"/>
            </a:endParaRPr>
          </a:p>
          <a:p>
            <a:pPr marL="457200" indent="-457200">
              <a:lnSpc>
                <a:spcPct val="150000"/>
              </a:lnSpc>
              <a:buFont typeface="Wingdings" panose="05000000000000000000" pitchFamily="2" charset="2"/>
              <a:buChar char="Ø"/>
            </a:pPr>
            <a:r>
              <a:rPr lang="en-US" sz="2400" dirty="0">
                <a:latin typeface="Bahnschrift" panose="020B0502040204020203" pitchFamily="34" charset="0"/>
              </a:rPr>
              <a:t>Break even Point (UNITS) =    </a:t>
            </a:r>
            <a:r>
              <a:rPr lang="en-US" sz="2400" dirty="0" smtClean="0">
                <a:latin typeface="Bahnschrift" panose="020B0502040204020203" pitchFamily="34" charset="0"/>
              </a:rPr>
              <a:t> </a:t>
            </a:r>
            <a:r>
              <a:rPr lang="en-US" sz="2400" u="sng" dirty="0" smtClean="0">
                <a:latin typeface="Bahnschrift" panose="020B0502040204020203" pitchFamily="34" charset="0"/>
              </a:rPr>
              <a:t>      fixed </a:t>
            </a:r>
            <a:r>
              <a:rPr lang="en-US" sz="2400" u="sng" dirty="0">
                <a:latin typeface="Bahnschrift" panose="020B0502040204020203" pitchFamily="34" charset="0"/>
              </a:rPr>
              <a:t>cost          </a:t>
            </a:r>
            <a:r>
              <a:rPr lang="en-US" sz="100" u="sng" dirty="0">
                <a:latin typeface="Bahnschrift" panose="020B0502040204020203" pitchFamily="34" charset="0"/>
              </a:rPr>
              <a:t>.</a:t>
            </a:r>
          </a:p>
          <a:p>
            <a:pPr>
              <a:lnSpc>
                <a:spcPct val="150000"/>
              </a:lnSpc>
            </a:pPr>
            <a:r>
              <a:rPr lang="en-US" sz="2400" dirty="0">
                <a:latin typeface="Bahnschrift" panose="020B0502040204020203" pitchFamily="34" charset="0"/>
              </a:rPr>
              <a:t>                                                    </a:t>
            </a:r>
            <a:r>
              <a:rPr lang="en-US" sz="2400" dirty="0" smtClean="0">
                <a:latin typeface="Bahnschrift" panose="020B0502040204020203" pitchFamily="34" charset="0"/>
              </a:rPr>
              <a:t>   Contribution </a:t>
            </a:r>
            <a:r>
              <a:rPr lang="en-US" sz="2400" dirty="0">
                <a:latin typeface="Bahnschrift" panose="020B0502040204020203" pitchFamily="34" charset="0"/>
              </a:rPr>
              <a:t>Per unit</a:t>
            </a:r>
          </a:p>
          <a:p>
            <a:pPr>
              <a:lnSpc>
                <a:spcPct val="150000"/>
              </a:lnSpc>
            </a:pPr>
            <a:r>
              <a:rPr lang="en-US" sz="2400" dirty="0">
                <a:latin typeface="Bahnschrift" panose="020B0502040204020203" pitchFamily="34" charset="0"/>
              </a:rPr>
              <a:t> </a:t>
            </a:r>
          </a:p>
          <a:p>
            <a:pPr marL="457200" indent="-457200">
              <a:lnSpc>
                <a:spcPct val="150000"/>
              </a:lnSpc>
              <a:buFont typeface="Wingdings" panose="05000000000000000000" pitchFamily="2" charset="2"/>
              <a:buChar char="Ø"/>
            </a:pPr>
            <a:r>
              <a:rPr lang="en-US" sz="2400" dirty="0">
                <a:latin typeface="Bahnschrift" panose="020B0502040204020203" pitchFamily="34" charset="0"/>
              </a:rPr>
              <a:t>Break even Point (Rs.)      =        </a:t>
            </a:r>
            <a:r>
              <a:rPr lang="en-US" sz="2400" u="sng" dirty="0">
                <a:latin typeface="Bahnschrift" panose="020B0502040204020203" pitchFamily="34" charset="0"/>
              </a:rPr>
              <a:t>fixed cost</a:t>
            </a:r>
          </a:p>
          <a:p>
            <a:pPr>
              <a:lnSpc>
                <a:spcPct val="150000"/>
              </a:lnSpc>
            </a:pPr>
            <a:r>
              <a:rPr lang="en-US" sz="2400" dirty="0">
                <a:latin typeface="Bahnschrift" panose="020B0502040204020203" pitchFamily="34" charset="0"/>
              </a:rPr>
              <a:t>                                                           </a:t>
            </a:r>
            <a:r>
              <a:rPr lang="en-US" sz="2400" dirty="0" smtClean="0">
                <a:latin typeface="Bahnschrift" panose="020B0502040204020203" pitchFamily="34" charset="0"/>
              </a:rPr>
              <a:t>P/V </a:t>
            </a:r>
            <a:r>
              <a:rPr lang="en-US" sz="2400" dirty="0">
                <a:latin typeface="Bahnschrift" panose="020B0502040204020203" pitchFamily="34" charset="0"/>
              </a:rPr>
              <a:t>Ratio</a:t>
            </a:r>
          </a:p>
          <a:p>
            <a:pPr>
              <a:lnSpc>
                <a:spcPct val="150000"/>
              </a:lnSpc>
            </a:pPr>
            <a:endParaRPr lang="en-US" sz="2400" dirty="0">
              <a:latin typeface="Bahnschrift" panose="020B0502040204020203" pitchFamily="34" charset="0"/>
            </a:endParaRPr>
          </a:p>
          <a:p>
            <a:pPr marL="457200" indent="-457200">
              <a:lnSpc>
                <a:spcPct val="150000"/>
              </a:lnSpc>
              <a:buFont typeface="Wingdings" panose="05000000000000000000" pitchFamily="2" charset="2"/>
              <a:buChar char="Ø"/>
            </a:pPr>
            <a:r>
              <a:rPr lang="en-US" sz="2400" dirty="0">
                <a:latin typeface="Bahnschrift" panose="020B0502040204020203" pitchFamily="34" charset="0"/>
              </a:rPr>
              <a:t>Estimated Sales (Units)   </a:t>
            </a:r>
            <a:r>
              <a:rPr lang="en-US" sz="2400" dirty="0" smtClean="0">
                <a:latin typeface="Bahnschrift" panose="020B0502040204020203" pitchFamily="34" charset="0"/>
              </a:rPr>
              <a:t>=  </a:t>
            </a:r>
            <a:r>
              <a:rPr lang="en-US" sz="2400" u="sng" dirty="0">
                <a:latin typeface="Bahnschrift" panose="020B0502040204020203" pitchFamily="34" charset="0"/>
              </a:rPr>
              <a:t>fixed cost + Expected Profit</a:t>
            </a:r>
            <a:endParaRPr lang="en-US" sz="2400" dirty="0">
              <a:latin typeface="Bahnschrift" panose="020B0502040204020203" pitchFamily="34" charset="0"/>
            </a:endParaRPr>
          </a:p>
          <a:p>
            <a:pPr>
              <a:lnSpc>
                <a:spcPct val="150000"/>
              </a:lnSpc>
            </a:pPr>
            <a:r>
              <a:rPr lang="en-US" sz="2400" dirty="0">
                <a:latin typeface="Bahnschrift" panose="020B0502040204020203" pitchFamily="34" charset="0"/>
              </a:rPr>
              <a:t>                                                       </a:t>
            </a:r>
            <a:r>
              <a:rPr lang="en-US" sz="2400" dirty="0" smtClean="0">
                <a:latin typeface="Bahnschrift" panose="020B0502040204020203" pitchFamily="34" charset="0"/>
              </a:rPr>
              <a:t> </a:t>
            </a:r>
            <a:r>
              <a:rPr lang="en-US" sz="2400" dirty="0">
                <a:latin typeface="Bahnschrift" panose="020B0502040204020203" pitchFamily="34" charset="0"/>
              </a:rPr>
              <a:t>Contribution Per unit</a:t>
            </a:r>
            <a:endParaRPr lang="en-US" sz="2400" u="sng" dirty="0">
              <a:latin typeface="Bahnschrift" panose="020B0502040204020203" pitchFamily="34" charset="0"/>
            </a:endParaRPr>
          </a:p>
          <a:p>
            <a:pPr>
              <a:lnSpc>
                <a:spcPct val="150000"/>
              </a:lnSpc>
            </a:pPr>
            <a:endParaRPr lang="en-US" sz="2400" dirty="0">
              <a:latin typeface="Bahnschrift" panose="020B0502040204020203" pitchFamily="34" charset="0"/>
            </a:endParaRPr>
          </a:p>
          <a:p>
            <a:pPr>
              <a:lnSpc>
                <a:spcPct val="150000"/>
              </a:lnSpc>
            </a:pPr>
            <a:endParaRPr lang="en-IN" sz="2400" dirty="0">
              <a:latin typeface="Bahnschrift" panose="020B0502040204020203" pitchFamily="34" charset="0"/>
            </a:endParaRPr>
          </a:p>
        </p:txBody>
      </p:sp>
    </p:spTree>
    <p:extLst>
      <p:ext uri="{BB962C8B-B14F-4D97-AF65-F5344CB8AC3E}">
        <p14:creationId xmlns="" xmlns:p14="http://schemas.microsoft.com/office/powerpoint/2010/main" val="108771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2">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2">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5" presetClass="emph" presetSubtype="0" nodeType="clickEffect">
                                  <p:stCondLst>
                                    <p:cond delay="0"/>
                                  </p:stCondLst>
                                  <p:iterate type="lt">
                                    <p:tmAbs val="25"/>
                                  </p:iterate>
                                  <p:childTnLst>
                                    <p:set>
                                      <p:cBhvr override="childStyle">
                                        <p:cTn id="33" dur="indefinite"/>
                                        <p:tgtEl>
                                          <p:spTgt spid="2">
                                            <p:txEl>
                                              <p:pRg st="6" end="6"/>
                                            </p:txEl>
                                          </p:spTgt>
                                        </p:tgtEl>
                                        <p:attrNameLst>
                                          <p:attrName>style.fontWeight</p:attrName>
                                        </p:attrNameLst>
                                      </p:cBhvr>
                                      <p:to>
                                        <p:strVal val="bold"/>
                                      </p:to>
                                    </p:set>
                                  </p:childTnLst>
                                </p:cTn>
                              </p:par>
                              <p:par>
                                <p:cTn id="34" presetID="15" presetClass="emph" presetSubtype="0" nodeType="withEffect">
                                  <p:stCondLst>
                                    <p:cond delay="0"/>
                                  </p:stCondLst>
                                  <p:iterate type="lt">
                                    <p:tmAbs val="25"/>
                                  </p:iterate>
                                  <p:childTnLst>
                                    <p:set>
                                      <p:cBhvr override="childStyle">
                                        <p:cTn id="35" dur="indefinite"/>
                                        <p:tgtEl>
                                          <p:spTgt spid="2">
                                            <p:txEl>
                                              <p:pRg st="7" end="7"/>
                                            </p:txEl>
                                          </p:spTgt>
                                        </p:tgtEl>
                                        <p:attrNameLst>
                                          <p:attrName>style.fontWeight</p:attrName>
                                        </p:attrNameLst>
                                      </p:cBhvr>
                                      <p:to>
                                        <p:strVal val="bold"/>
                                      </p:to>
                                    </p:se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wipe(down)">
                                      <p:cBhvr>
                                        <p:cTn id="40" dur="580">
                                          <p:stCondLst>
                                            <p:cond delay="0"/>
                                          </p:stCondLst>
                                        </p:cTn>
                                        <p:tgtEl>
                                          <p:spTgt spid="2">
                                            <p:txEl>
                                              <p:pRg st="9" end="9"/>
                                            </p:txEl>
                                          </p:spTgt>
                                        </p:tgtEl>
                                      </p:cBhvr>
                                    </p:animEffect>
                                    <p:anim calcmode="lin" valueType="num">
                                      <p:cBhvr>
                                        <p:cTn id="41"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2">
                                            <p:txEl>
                                              <p:pRg st="9" end="9"/>
                                            </p:txEl>
                                          </p:spTgt>
                                        </p:tgtEl>
                                      </p:cBhvr>
                                      <p:to x="100000" y="60000"/>
                                    </p:animScale>
                                    <p:animScale>
                                      <p:cBhvr>
                                        <p:cTn id="47" dur="166" decel="50000">
                                          <p:stCondLst>
                                            <p:cond delay="676"/>
                                          </p:stCondLst>
                                        </p:cTn>
                                        <p:tgtEl>
                                          <p:spTgt spid="2">
                                            <p:txEl>
                                              <p:pRg st="9" end="9"/>
                                            </p:txEl>
                                          </p:spTgt>
                                        </p:tgtEl>
                                      </p:cBhvr>
                                      <p:to x="100000" y="100000"/>
                                    </p:animScale>
                                    <p:animScale>
                                      <p:cBhvr>
                                        <p:cTn id="48" dur="26">
                                          <p:stCondLst>
                                            <p:cond delay="1312"/>
                                          </p:stCondLst>
                                        </p:cTn>
                                        <p:tgtEl>
                                          <p:spTgt spid="2">
                                            <p:txEl>
                                              <p:pRg st="9" end="9"/>
                                            </p:txEl>
                                          </p:spTgt>
                                        </p:tgtEl>
                                      </p:cBhvr>
                                      <p:to x="100000" y="80000"/>
                                    </p:animScale>
                                    <p:animScale>
                                      <p:cBhvr>
                                        <p:cTn id="49" dur="166" decel="50000">
                                          <p:stCondLst>
                                            <p:cond delay="1338"/>
                                          </p:stCondLst>
                                        </p:cTn>
                                        <p:tgtEl>
                                          <p:spTgt spid="2">
                                            <p:txEl>
                                              <p:pRg st="9" end="9"/>
                                            </p:txEl>
                                          </p:spTgt>
                                        </p:tgtEl>
                                      </p:cBhvr>
                                      <p:to x="100000" y="100000"/>
                                    </p:animScale>
                                    <p:animScale>
                                      <p:cBhvr>
                                        <p:cTn id="50" dur="26">
                                          <p:stCondLst>
                                            <p:cond delay="1642"/>
                                          </p:stCondLst>
                                        </p:cTn>
                                        <p:tgtEl>
                                          <p:spTgt spid="2">
                                            <p:txEl>
                                              <p:pRg st="9" end="9"/>
                                            </p:txEl>
                                          </p:spTgt>
                                        </p:tgtEl>
                                      </p:cBhvr>
                                      <p:to x="100000" y="90000"/>
                                    </p:animScale>
                                    <p:animScale>
                                      <p:cBhvr>
                                        <p:cTn id="51" dur="166" decel="50000">
                                          <p:stCondLst>
                                            <p:cond delay="1668"/>
                                          </p:stCondLst>
                                        </p:cTn>
                                        <p:tgtEl>
                                          <p:spTgt spid="2">
                                            <p:txEl>
                                              <p:pRg st="9" end="9"/>
                                            </p:txEl>
                                          </p:spTgt>
                                        </p:tgtEl>
                                      </p:cBhvr>
                                      <p:to x="100000" y="100000"/>
                                    </p:animScale>
                                    <p:animScale>
                                      <p:cBhvr>
                                        <p:cTn id="52" dur="26">
                                          <p:stCondLst>
                                            <p:cond delay="1808"/>
                                          </p:stCondLst>
                                        </p:cTn>
                                        <p:tgtEl>
                                          <p:spTgt spid="2">
                                            <p:txEl>
                                              <p:pRg st="9" end="9"/>
                                            </p:txEl>
                                          </p:spTgt>
                                        </p:tgtEl>
                                      </p:cBhvr>
                                      <p:to x="100000" y="95000"/>
                                    </p:animScale>
                                    <p:animScale>
                                      <p:cBhvr>
                                        <p:cTn id="53" dur="166" decel="50000">
                                          <p:stCondLst>
                                            <p:cond delay="1834"/>
                                          </p:stCondLst>
                                        </p:cTn>
                                        <p:tgtEl>
                                          <p:spTgt spid="2">
                                            <p:txEl>
                                              <p:pRg st="9" end="9"/>
                                            </p:txEl>
                                          </p:spTgt>
                                        </p:tgtEl>
                                      </p:cBhvr>
                                      <p:to x="100000" y="100000"/>
                                    </p:animScale>
                                  </p:childTnLst>
                                </p:cTn>
                              </p:par>
                              <p:par>
                                <p:cTn id="54" presetID="26" presetClass="entr" presetSubtype="0" fill="hold" nodeType="with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wipe(down)">
                                      <p:cBhvr>
                                        <p:cTn id="56" dur="580">
                                          <p:stCondLst>
                                            <p:cond delay="0"/>
                                          </p:stCondLst>
                                        </p:cTn>
                                        <p:tgtEl>
                                          <p:spTgt spid="2">
                                            <p:txEl>
                                              <p:pRg st="10" end="10"/>
                                            </p:txEl>
                                          </p:spTgt>
                                        </p:tgtEl>
                                      </p:cBhvr>
                                    </p:animEffect>
                                    <p:anim calcmode="lin" valueType="num">
                                      <p:cBhvr>
                                        <p:cTn id="57"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2">
                                            <p:txEl>
                                              <p:pRg st="10" end="10"/>
                                            </p:txEl>
                                          </p:spTgt>
                                        </p:tgtEl>
                                      </p:cBhvr>
                                      <p:to x="100000" y="60000"/>
                                    </p:animScale>
                                    <p:animScale>
                                      <p:cBhvr>
                                        <p:cTn id="63" dur="166" decel="50000">
                                          <p:stCondLst>
                                            <p:cond delay="676"/>
                                          </p:stCondLst>
                                        </p:cTn>
                                        <p:tgtEl>
                                          <p:spTgt spid="2">
                                            <p:txEl>
                                              <p:pRg st="10" end="10"/>
                                            </p:txEl>
                                          </p:spTgt>
                                        </p:tgtEl>
                                      </p:cBhvr>
                                      <p:to x="100000" y="100000"/>
                                    </p:animScale>
                                    <p:animScale>
                                      <p:cBhvr>
                                        <p:cTn id="64" dur="26">
                                          <p:stCondLst>
                                            <p:cond delay="1312"/>
                                          </p:stCondLst>
                                        </p:cTn>
                                        <p:tgtEl>
                                          <p:spTgt spid="2">
                                            <p:txEl>
                                              <p:pRg st="10" end="10"/>
                                            </p:txEl>
                                          </p:spTgt>
                                        </p:tgtEl>
                                      </p:cBhvr>
                                      <p:to x="100000" y="80000"/>
                                    </p:animScale>
                                    <p:animScale>
                                      <p:cBhvr>
                                        <p:cTn id="65" dur="166" decel="50000">
                                          <p:stCondLst>
                                            <p:cond delay="1338"/>
                                          </p:stCondLst>
                                        </p:cTn>
                                        <p:tgtEl>
                                          <p:spTgt spid="2">
                                            <p:txEl>
                                              <p:pRg st="10" end="10"/>
                                            </p:txEl>
                                          </p:spTgt>
                                        </p:tgtEl>
                                      </p:cBhvr>
                                      <p:to x="100000" y="100000"/>
                                    </p:animScale>
                                    <p:animScale>
                                      <p:cBhvr>
                                        <p:cTn id="66" dur="26">
                                          <p:stCondLst>
                                            <p:cond delay="1642"/>
                                          </p:stCondLst>
                                        </p:cTn>
                                        <p:tgtEl>
                                          <p:spTgt spid="2">
                                            <p:txEl>
                                              <p:pRg st="10" end="10"/>
                                            </p:txEl>
                                          </p:spTgt>
                                        </p:tgtEl>
                                      </p:cBhvr>
                                      <p:to x="100000" y="90000"/>
                                    </p:animScale>
                                    <p:animScale>
                                      <p:cBhvr>
                                        <p:cTn id="67" dur="166" decel="50000">
                                          <p:stCondLst>
                                            <p:cond delay="1668"/>
                                          </p:stCondLst>
                                        </p:cTn>
                                        <p:tgtEl>
                                          <p:spTgt spid="2">
                                            <p:txEl>
                                              <p:pRg st="10" end="10"/>
                                            </p:txEl>
                                          </p:spTgt>
                                        </p:tgtEl>
                                      </p:cBhvr>
                                      <p:to x="100000" y="100000"/>
                                    </p:animScale>
                                    <p:animScale>
                                      <p:cBhvr>
                                        <p:cTn id="68" dur="26">
                                          <p:stCondLst>
                                            <p:cond delay="1808"/>
                                          </p:stCondLst>
                                        </p:cTn>
                                        <p:tgtEl>
                                          <p:spTgt spid="2">
                                            <p:txEl>
                                              <p:pRg st="10" end="10"/>
                                            </p:txEl>
                                          </p:spTgt>
                                        </p:tgtEl>
                                      </p:cBhvr>
                                      <p:to x="100000" y="95000"/>
                                    </p:animScale>
                                    <p:animScale>
                                      <p:cBhvr>
                                        <p:cTn id="69" dur="166" decel="50000">
                                          <p:stCondLst>
                                            <p:cond delay="1834"/>
                                          </p:stCondLst>
                                        </p:cTn>
                                        <p:tgtEl>
                                          <p:spTgt spid="2">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63880"/>
            <a:ext cx="8604448" cy="6619056"/>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sz="2400" dirty="0">
                <a:latin typeface="Bahnschrift" panose="020B0502040204020203" pitchFamily="34" charset="0"/>
              </a:rPr>
              <a:t>Estimated Sales (Rs.)             </a:t>
            </a:r>
            <a:r>
              <a:rPr lang="en-US" sz="2400" dirty="0" smtClean="0">
                <a:latin typeface="Bahnschrift" panose="020B0502040204020203" pitchFamily="34" charset="0"/>
              </a:rPr>
              <a:t>=  </a:t>
            </a:r>
            <a:r>
              <a:rPr lang="en-US" sz="2400" u="sng" dirty="0">
                <a:latin typeface="Bahnschrift" panose="020B0502040204020203" pitchFamily="34" charset="0"/>
              </a:rPr>
              <a:t>fixed cost + Expected Profit</a:t>
            </a:r>
            <a:endParaRPr lang="en-US" sz="2400" dirty="0">
              <a:latin typeface="Bahnschrift" panose="020B0502040204020203" pitchFamily="34" charset="0"/>
            </a:endParaRPr>
          </a:p>
          <a:p>
            <a:pPr>
              <a:lnSpc>
                <a:spcPct val="200000"/>
              </a:lnSpc>
            </a:pPr>
            <a:r>
              <a:rPr lang="en-US" sz="2400" dirty="0">
                <a:latin typeface="Bahnschrift" panose="020B0502040204020203" pitchFamily="34" charset="0"/>
              </a:rPr>
              <a:t>                                                                  </a:t>
            </a:r>
            <a:r>
              <a:rPr lang="en-US" sz="2400" dirty="0" smtClean="0">
                <a:latin typeface="Bahnschrift" panose="020B0502040204020203" pitchFamily="34" charset="0"/>
              </a:rPr>
              <a:t> </a:t>
            </a:r>
            <a:r>
              <a:rPr lang="en-US" sz="2400" dirty="0">
                <a:latin typeface="Bahnschrift" panose="020B0502040204020203" pitchFamily="34" charset="0"/>
              </a:rPr>
              <a:t>P/V </a:t>
            </a:r>
            <a:r>
              <a:rPr lang="en-US" sz="2400" dirty="0" smtClean="0">
                <a:latin typeface="Bahnschrift" panose="020B0502040204020203" pitchFamily="34" charset="0"/>
              </a:rPr>
              <a:t>Ratio</a:t>
            </a:r>
            <a:endParaRPr lang="en-US" sz="2400" dirty="0">
              <a:latin typeface="Bahnschrift" panose="020B0502040204020203" pitchFamily="34" charset="0"/>
            </a:endParaRPr>
          </a:p>
          <a:p>
            <a:pPr marL="285750" indent="-285750">
              <a:lnSpc>
                <a:spcPct val="200000"/>
              </a:lnSpc>
              <a:buFont typeface="Wingdings" panose="05000000000000000000" pitchFamily="2" charset="2"/>
              <a:buChar char="Ø"/>
            </a:pPr>
            <a:r>
              <a:rPr lang="en-US" sz="2400" dirty="0">
                <a:latin typeface="Bahnschrift" panose="020B0502040204020203" pitchFamily="34" charset="0"/>
              </a:rPr>
              <a:t> Marginal of safety (Units)     =  </a:t>
            </a:r>
            <a:r>
              <a:rPr lang="en-US" sz="2400" dirty="0" smtClean="0">
                <a:latin typeface="Bahnschrift" panose="020B0502040204020203" pitchFamily="34" charset="0"/>
              </a:rPr>
              <a:t> </a:t>
            </a:r>
            <a:r>
              <a:rPr lang="en-US" sz="2400" dirty="0" err="1" smtClean="0">
                <a:latin typeface="Bahnschrift" panose="020B0502040204020203" pitchFamily="34" charset="0"/>
              </a:rPr>
              <a:t>Es</a:t>
            </a:r>
            <a:r>
              <a:rPr lang="en-US" sz="2400" dirty="0" smtClean="0">
                <a:latin typeface="Bahnschrift" panose="020B0502040204020203" pitchFamily="34" charset="0"/>
              </a:rPr>
              <a:t> </a:t>
            </a:r>
            <a:r>
              <a:rPr lang="en-US" sz="2400" dirty="0">
                <a:latin typeface="Bahnschrift" panose="020B0502040204020203" pitchFamily="34" charset="0"/>
              </a:rPr>
              <a:t>(units) – B.E.P (Units</a:t>
            </a:r>
            <a:r>
              <a:rPr lang="en-US" sz="2400" dirty="0" smtClean="0">
                <a:latin typeface="Bahnschrift" panose="020B0502040204020203" pitchFamily="34" charset="0"/>
              </a:rPr>
              <a:t>)</a:t>
            </a:r>
            <a:endParaRPr lang="en-US" sz="2400" dirty="0">
              <a:latin typeface="Bahnschrift" panose="020B0502040204020203" pitchFamily="34" charset="0"/>
            </a:endParaRPr>
          </a:p>
          <a:p>
            <a:pPr marL="285750" indent="-285750">
              <a:lnSpc>
                <a:spcPct val="200000"/>
              </a:lnSpc>
              <a:buFont typeface="Wingdings" panose="05000000000000000000" pitchFamily="2" charset="2"/>
              <a:buChar char="Ø"/>
            </a:pPr>
            <a:r>
              <a:rPr lang="en-US" sz="2400" dirty="0">
                <a:latin typeface="Bahnschrift" panose="020B0502040204020203" pitchFamily="34" charset="0"/>
              </a:rPr>
              <a:t>Marginal of safety (Rs.)          </a:t>
            </a:r>
            <a:r>
              <a:rPr lang="en-US" sz="2400" dirty="0" smtClean="0">
                <a:latin typeface="Bahnschrift" panose="020B0502040204020203" pitchFamily="34" charset="0"/>
              </a:rPr>
              <a:t>=  </a:t>
            </a:r>
            <a:r>
              <a:rPr lang="en-US" sz="2400" dirty="0" err="1">
                <a:latin typeface="Bahnschrift" panose="020B0502040204020203" pitchFamily="34" charset="0"/>
              </a:rPr>
              <a:t>Es</a:t>
            </a:r>
            <a:r>
              <a:rPr lang="en-US" sz="2400" dirty="0">
                <a:latin typeface="Bahnschrift" panose="020B0502040204020203" pitchFamily="34" charset="0"/>
              </a:rPr>
              <a:t> (Rs.) – B.E.P (</a:t>
            </a:r>
            <a:r>
              <a:rPr lang="en-US" sz="2400" dirty="0" err="1">
                <a:latin typeface="Bahnschrift" panose="020B0502040204020203" pitchFamily="34" charset="0"/>
              </a:rPr>
              <a:t>Rs</a:t>
            </a:r>
            <a:r>
              <a:rPr lang="en-US" sz="2400" dirty="0" smtClean="0">
                <a:latin typeface="Bahnschrift" panose="020B0502040204020203" pitchFamily="34" charset="0"/>
              </a:rPr>
              <a:t>.)</a:t>
            </a:r>
            <a:endParaRPr lang="en-US" sz="2400" dirty="0">
              <a:latin typeface="Bahnschrift" panose="020B0502040204020203" pitchFamily="34" charset="0"/>
            </a:endParaRPr>
          </a:p>
          <a:p>
            <a:pPr marL="285750" indent="-285750">
              <a:lnSpc>
                <a:spcPct val="200000"/>
              </a:lnSpc>
              <a:buFont typeface="Wingdings" panose="05000000000000000000" pitchFamily="2" charset="2"/>
              <a:buChar char="Ø"/>
            </a:pPr>
            <a:r>
              <a:rPr lang="en-US" sz="2400" dirty="0">
                <a:latin typeface="Bahnschrift" panose="020B0502040204020203" pitchFamily="34" charset="0"/>
              </a:rPr>
              <a:t>Marginal of safety (Rs.)          </a:t>
            </a:r>
            <a:r>
              <a:rPr lang="en-US" sz="2400" dirty="0" smtClean="0">
                <a:latin typeface="Bahnschrift" panose="020B0502040204020203" pitchFamily="34" charset="0"/>
              </a:rPr>
              <a:t>=    </a:t>
            </a:r>
            <a:r>
              <a:rPr lang="en-US" sz="2400" u="sng" dirty="0" smtClean="0">
                <a:latin typeface="Bahnschrift" panose="020B0502040204020203" pitchFamily="34" charset="0"/>
              </a:rPr>
              <a:t> Net </a:t>
            </a:r>
            <a:r>
              <a:rPr lang="en-US" sz="2400" u="sng" dirty="0">
                <a:latin typeface="Bahnschrift" panose="020B0502040204020203" pitchFamily="34" charset="0"/>
              </a:rPr>
              <a:t>Profit        </a:t>
            </a:r>
          </a:p>
          <a:p>
            <a:pPr>
              <a:lnSpc>
                <a:spcPct val="200000"/>
              </a:lnSpc>
            </a:pPr>
            <a:r>
              <a:rPr lang="en-US" sz="2400" dirty="0">
                <a:latin typeface="Bahnschrift" panose="020B0502040204020203" pitchFamily="34" charset="0"/>
              </a:rPr>
              <a:t>                                                            </a:t>
            </a:r>
            <a:r>
              <a:rPr lang="en-US" sz="2400" dirty="0" smtClean="0">
                <a:latin typeface="Bahnschrift" panose="020B0502040204020203" pitchFamily="34" charset="0"/>
              </a:rPr>
              <a:t>P/V Ratio</a:t>
            </a:r>
            <a:endParaRPr lang="en-US" sz="2400" dirty="0">
              <a:latin typeface="Bahnschrift" panose="020B0502040204020203" pitchFamily="34" charset="0"/>
            </a:endParaRPr>
          </a:p>
          <a:p>
            <a:pPr marL="285750" indent="-285750">
              <a:lnSpc>
                <a:spcPct val="200000"/>
              </a:lnSpc>
              <a:buFont typeface="Wingdings" panose="05000000000000000000" pitchFamily="2" charset="2"/>
              <a:buChar char="Ø"/>
            </a:pPr>
            <a:r>
              <a:rPr lang="en-US" sz="2400" dirty="0">
                <a:latin typeface="Bahnschrift" panose="020B0502040204020203" pitchFamily="34" charset="0"/>
              </a:rPr>
              <a:t> P/V Ratio                                </a:t>
            </a:r>
            <a:r>
              <a:rPr lang="en-US" sz="2400" dirty="0" smtClean="0">
                <a:latin typeface="Bahnschrift" panose="020B0502040204020203" pitchFamily="34" charset="0"/>
              </a:rPr>
              <a:t>=   </a:t>
            </a:r>
            <a:r>
              <a:rPr lang="en-US" sz="2400" u="sng" dirty="0" smtClean="0">
                <a:latin typeface="Bahnschrift" panose="020B0502040204020203" pitchFamily="34" charset="0"/>
              </a:rPr>
              <a:t>Different </a:t>
            </a:r>
            <a:r>
              <a:rPr lang="en-US" sz="2400" u="sng" dirty="0">
                <a:latin typeface="Bahnschrift" panose="020B0502040204020203" pitchFamily="34" charset="0"/>
              </a:rPr>
              <a:t>in profit</a:t>
            </a:r>
          </a:p>
          <a:p>
            <a:pPr>
              <a:lnSpc>
                <a:spcPct val="200000"/>
              </a:lnSpc>
            </a:pPr>
            <a:r>
              <a:rPr lang="en-US" sz="2400" dirty="0">
                <a:latin typeface="Bahnschrift" panose="020B0502040204020203" pitchFamily="34" charset="0"/>
              </a:rPr>
              <a:t>                                                        </a:t>
            </a:r>
            <a:r>
              <a:rPr lang="en-US" sz="2400" dirty="0" smtClean="0">
                <a:latin typeface="Bahnschrift" panose="020B0502040204020203" pitchFamily="34" charset="0"/>
              </a:rPr>
              <a:t> Different </a:t>
            </a:r>
            <a:r>
              <a:rPr lang="en-US" sz="2400" dirty="0">
                <a:latin typeface="Bahnschrift" panose="020B0502040204020203" pitchFamily="34" charset="0"/>
              </a:rPr>
              <a:t>in sales</a:t>
            </a:r>
          </a:p>
          <a:p>
            <a:pPr>
              <a:lnSpc>
                <a:spcPct val="200000"/>
              </a:lnSpc>
            </a:pPr>
            <a:endParaRPr lang="en-IN" sz="2400" dirty="0">
              <a:latin typeface="Bahnschrift" panose="020B0502040204020203" pitchFamily="34" charset="0"/>
            </a:endParaRPr>
          </a:p>
        </p:txBody>
      </p:sp>
    </p:spTree>
    <p:extLst>
      <p:ext uri="{BB962C8B-B14F-4D97-AF65-F5344CB8AC3E}">
        <p14:creationId xmlns="" xmlns:p14="http://schemas.microsoft.com/office/powerpoint/2010/main" val="14962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wipe(down)">
                                      <p:cBhvr>
                                        <p:cTn id="26" dur="580">
                                          <p:stCondLst>
                                            <p:cond delay="0"/>
                                          </p:stCondLst>
                                        </p:cTn>
                                        <p:tgtEl>
                                          <p:spTgt spid="2">
                                            <p:txEl>
                                              <p:pRg st="4" end="4"/>
                                            </p:txEl>
                                          </p:spTgt>
                                        </p:tgtEl>
                                      </p:cBhvr>
                                    </p:animEffect>
                                    <p:anim calcmode="lin" valueType="num">
                                      <p:cBhvr>
                                        <p:cTn id="27"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2">
                                            <p:txEl>
                                              <p:pRg st="4" end="4"/>
                                            </p:txEl>
                                          </p:spTgt>
                                        </p:tgtEl>
                                      </p:cBhvr>
                                      <p:to x="100000" y="60000"/>
                                    </p:animScale>
                                    <p:animScale>
                                      <p:cBhvr>
                                        <p:cTn id="33" dur="166" decel="50000">
                                          <p:stCondLst>
                                            <p:cond delay="676"/>
                                          </p:stCondLst>
                                        </p:cTn>
                                        <p:tgtEl>
                                          <p:spTgt spid="2">
                                            <p:txEl>
                                              <p:pRg st="4" end="4"/>
                                            </p:txEl>
                                          </p:spTgt>
                                        </p:tgtEl>
                                      </p:cBhvr>
                                      <p:to x="100000" y="100000"/>
                                    </p:animScale>
                                    <p:animScale>
                                      <p:cBhvr>
                                        <p:cTn id="34" dur="26">
                                          <p:stCondLst>
                                            <p:cond delay="1312"/>
                                          </p:stCondLst>
                                        </p:cTn>
                                        <p:tgtEl>
                                          <p:spTgt spid="2">
                                            <p:txEl>
                                              <p:pRg st="4" end="4"/>
                                            </p:txEl>
                                          </p:spTgt>
                                        </p:tgtEl>
                                      </p:cBhvr>
                                      <p:to x="100000" y="80000"/>
                                    </p:animScale>
                                    <p:animScale>
                                      <p:cBhvr>
                                        <p:cTn id="35" dur="166" decel="50000">
                                          <p:stCondLst>
                                            <p:cond delay="1338"/>
                                          </p:stCondLst>
                                        </p:cTn>
                                        <p:tgtEl>
                                          <p:spTgt spid="2">
                                            <p:txEl>
                                              <p:pRg st="4" end="4"/>
                                            </p:txEl>
                                          </p:spTgt>
                                        </p:tgtEl>
                                      </p:cBhvr>
                                      <p:to x="100000" y="100000"/>
                                    </p:animScale>
                                    <p:animScale>
                                      <p:cBhvr>
                                        <p:cTn id="36" dur="26">
                                          <p:stCondLst>
                                            <p:cond delay="1642"/>
                                          </p:stCondLst>
                                        </p:cTn>
                                        <p:tgtEl>
                                          <p:spTgt spid="2">
                                            <p:txEl>
                                              <p:pRg st="4" end="4"/>
                                            </p:txEl>
                                          </p:spTgt>
                                        </p:tgtEl>
                                      </p:cBhvr>
                                      <p:to x="100000" y="90000"/>
                                    </p:animScale>
                                    <p:animScale>
                                      <p:cBhvr>
                                        <p:cTn id="37" dur="166" decel="50000">
                                          <p:stCondLst>
                                            <p:cond delay="1668"/>
                                          </p:stCondLst>
                                        </p:cTn>
                                        <p:tgtEl>
                                          <p:spTgt spid="2">
                                            <p:txEl>
                                              <p:pRg st="4" end="4"/>
                                            </p:txEl>
                                          </p:spTgt>
                                        </p:tgtEl>
                                      </p:cBhvr>
                                      <p:to x="100000" y="100000"/>
                                    </p:animScale>
                                    <p:animScale>
                                      <p:cBhvr>
                                        <p:cTn id="38" dur="26">
                                          <p:stCondLst>
                                            <p:cond delay="1808"/>
                                          </p:stCondLst>
                                        </p:cTn>
                                        <p:tgtEl>
                                          <p:spTgt spid="2">
                                            <p:txEl>
                                              <p:pRg st="4" end="4"/>
                                            </p:txEl>
                                          </p:spTgt>
                                        </p:tgtEl>
                                      </p:cBhvr>
                                      <p:to x="100000" y="95000"/>
                                    </p:animScale>
                                    <p:animScale>
                                      <p:cBhvr>
                                        <p:cTn id="39" dur="166" decel="50000">
                                          <p:stCondLst>
                                            <p:cond delay="1834"/>
                                          </p:stCondLst>
                                        </p:cTn>
                                        <p:tgtEl>
                                          <p:spTgt spid="2">
                                            <p:txEl>
                                              <p:pRg st="4" end="4"/>
                                            </p:txEl>
                                          </p:spTgt>
                                        </p:tgtEl>
                                      </p:cBhvr>
                                      <p:to x="100000" y="100000"/>
                                    </p:animScale>
                                  </p:childTnLst>
                                </p:cTn>
                              </p:par>
                              <p:par>
                                <p:cTn id="40" presetID="26" presetClass="entr" presetSubtype="0" fill="hold" nodeType="with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wipe(down)">
                                      <p:cBhvr>
                                        <p:cTn id="42" dur="580">
                                          <p:stCondLst>
                                            <p:cond delay="0"/>
                                          </p:stCondLst>
                                        </p:cTn>
                                        <p:tgtEl>
                                          <p:spTgt spid="2">
                                            <p:txEl>
                                              <p:pRg st="5" end="5"/>
                                            </p:txEl>
                                          </p:spTgt>
                                        </p:tgtEl>
                                      </p:cBhvr>
                                    </p:animEffect>
                                    <p:anim calcmode="lin" valueType="num">
                                      <p:cBhvr>
                                        <p:cTn id="43"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2">
                                            <p:txEl>
                                              <p:pRg st="5" end="5"/>
                                            </p:txEl>
                                          </p:spTgt>
                                        </p:tgtEl>
                                      </p:cBhvr>
                                      <p:to x="100000" y="60000"/>
                                    </p:animScale>
                                    <p:animScale>
                                      <p:cBhvr>
                                        <p:cTn id="49" dur="166" decel="50000">
                                          <p:stCondLst>
                                            <p:cond delay="676"/>
                                          </p:stCondLst>
                                        </p:cTn>
                                        <p:tgtEl>
                                          <p:spTgt spid="2">
                                            <p:txEl>
                                              <p:pRg st="5" end="5"/>
                                            </p:txEl>
                                          </p:spTgt>
                                        </p:tgtEl>
                                      </p:cBhvr>
                                      <p:to x="100000" y="100000"/>
                                    </p:animScale>
                                    <p:animScale>
                                      <p:cBhvr>
                                        <p:cTn id="50" dur="26">
                                          <p:stCondLst>
                                            <p:cond delay="1312"/>
                                          </p:stCondLst>
                                        </p:cTn>
                                        <p:tgtEl>
                                          <p:spTgt spid="2">
                                            <p:txEl>
                                              <p:pRg st="5" end="5"/>
                                            </p:txEl>
                                          </p:spTgt>
                                        </p:tgtEl>
                                      </p:cBhvr>
                                      <p:to x="100000" y="80000"/>
                                    </p:animScale>
                                    <p:animScale>
                                      <p:cBhvr>
                                        <p:cTn id="51" dur="166" decel="50000">
                                          <p:stCondLst>
                                            <p:cond delay="1338"/>
                                          </p:stCondLst>
                                        </p:cTn>
                                        <p:tgtEl>
                                          <p:spTgt spid="2">
                                            <p:txEl>
                                              <p:pRg st="5" end="5"/>
                                            </p:txEl>
                                          </p:spTgt>
                                        </p:tgtEl>
                                      </p:cBhvr>
                                      <p:to x="100000" y="100000"/>
                                    </p:animScale>
                                    <p:animScale>
                                      <p:cBhvr>
                                        <p:cTn id="52" dur="26">
                                          <p:stCondLst>
                                            <p:cond delay="1642"/>
                                          </p:stCondLst>
                                        </p:cTn>
                                        <p:tgtEl>
                                          <p:spTgt spid="2">
                                            <p:txEl>
                                              <p:pRg st="5" end="5"/>
                                            </p:txEl>
                                          </p:spTgt>
                                        </p:tgtEl>
                                      </p:cBhvr>
                                      <p:to x="100000" y="90000"/>
                                    </p:animScale>
                                    <p:animScale>
                                      <p:cBhvr>
                                        <p:cTn id="53" dur="166" decel="50000">
                                          <p:stCondLst>
                                            <p:cond delay="1668"/>
                                          </p:stCondLst>
                                        </p:cTn>
                                        <p:tgtEl>
                                          <p:spTgt spid="2">
                                            <p:txEl>
                                              <p:pRg st="5" end="5"/>
                                            </p:txEl>
                                          </p:spTgt>
                                        </p:tgtEl>
                                      </p:cBhvr>
                                      <p:to x="100000" y="100000"/>
                                    </p:animScale>
                                    <p:animScale>
                                      <p:cBhvr>
                                        <p:cTn id="54" dur="26">
                                          <p:stCondLst>
                                            <p:cond delay="1808"/>
                                          </p:stCondLst>
                                        </p:cTn>
                                        <p:tgtEl>
                                          <p:spTgt spid="2">
                                            <p:txEl>
                                              <p:pRg st="5" end="5"/>
                                            </p:txEl>
                                          </p:spTgt>
                                        </p:tgtEl>
                                      </p:cBhvr>
                                      <p:to x="100000" y="95000"/>
                                    </p:animScale>
                                    <p:animScale>
                                      <p:cBhvr>
                                        <p:cTn id="55" dur="166" decel="50000">
                                          <p:stCondLst>
                                            <p:cond delay="1834"/>
                                          </p:stCondLst>
                                        </p:cTn>
                                        <p:tgtEl>
                                          <p:spTgt spid="2">
                                            <p:txEl>
                                              <p:pRg st="5" end="5"/>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2">
                                            <p:txEl>
                                              <p:pRg st="6" end="6"/>
                                            </p:txEl>
                                          </p:spTgt>
                                        </p:tgtEl>
                                        <p:attrNameLst>
                                          <p:attrName>style.visibility</p:attrName>
                                        </p:attrNameLst>
                                      </p:cBhvr>
                                      <p:to>
                                        <p:strVal val="visible"/>
                                      </p:to>
                                    </p:set>
                                    <p:animEffect transition="in" filter="wipe(down)">
                                      <p:cBhvr>
                                        <p:cTn id="60" dur="580">
                                          <p:stCondLst>
                                            <p:cond delay="0"/>
                                          </p:stCondLst>
                                        </p:cTn>
                                        <p:tgtEl>
                                          <p:spTgt spid="2">
                                            <p:txEl>
                                              <p:pRg st="6" end="6"/>
                                            </p:txEl>
                                          </p:spTgt>
                                        </p:tgtEl>
                                      </p:cBhvr>
                                    </p:animEffect>
                                    <p:anim calcmode="lin" valueType="num">
                                      <p:cBhvr>
                                        <p:cTn id="61"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2">
                                            <p:txEl>
                                              <p:pRg st="6" end="6"/>
                                            </p:txEl>
                                          </p:spTgt>
                                        </p:tgtEl>
                                      </p:cBhvr>
                                      <p:to x="100000" y="60000"/>
                                    </p:animScale>
                                    <p:animScale>
                                      <p:cBhvr>
                                        <p:cTn id="67" dur="166" decel="50000">
                                          <p:stCondLst>
                                            <p:cond delay="676"/>
                                          </p:stCondLst>
                                        </p:cTn>
                                        <p:tgtEl>
                                          <p:spTgt spid="2">
                                            <p:txEl>
                                              <p:pRg st="6" end="6"/>
                                            </p:txEl>
                                          </p:spTgt>
                                        </p:tgtEl>
                                      </p:cBhvr>
                                      <p:to x="100000" y="100000"/>
                                    </p:animScale>
                                    <p:animScale>
                                      <p:cBhvr>
                                        <p:cTn id="68" dur="26">
                                          <p:stCondLst>
                                            <p:cond delay="1312"/>
                                          </p:stCondLst>
                                        </p:cTn>
                                        <p:tgtEl>
                                          <p:spTgt spid="2">
                                            <p:txEl>
                                              <p:pRg st="6" end="6"/>
                                            </p:txEl>
                                          </p:spTgt>
                                        </p:tgtEl>
                                      </p:cBhvr>
                                      <p:to x="100000" y="80000"/>
                                    </p:animScale>
                                    <p:animScale>
                                      <p:cBhvr>
                                        <p:cTn id="69" dur="166" decel="50000">
                                          <p:stCondLst>
                                            <p:cond delay="1338"/>
                                          </p:stCondLst>
                                        </p:cTn>
                                        <p:tgtEl>
                                          <p:spTgt spid="2">
                                            <p:txEl>
                                              <p:pRg st="6" end="6"/>
                                            </p:txEl>
                                          </p:spTgt>
                                        </p:tgtEl>
                                      </p:cBhvr>
                                      <p:to x="100000" y="100000"/>
                                    </p:animScale>
                                    <p:animScale>
                                      <p:cBhvr>
                                        <p:cTn id="70" dur="26">
                                          <p:stCondLst>
                                            <p:cond delay="1642"/>
                                          </p:stCondLst>
                                        </p:cTn>
                                        <p:tgtEl>
                                          <p:spTgt spid="2">
                                            <p:txEl>
                                              <p:pRg st="6" end="6"/>
                                            </p:txEl>
                                          </p:spTgt>
                                        </p:tgtEl>
                                      </p:cBhvr>
                                      <p:to x="100000" y="90000"/>
                                    </p:animScale>
                                    <p:animScale>
                                      <p:cBhvr>
                                        <p:cTn id="71" dur="166" decel="50000">
                                          <p:stCondLst>
                                            <p:cond delay="1668"/>
                                          </p:stCondLst>
                                        </p:cTn>
                                        <p:tgtEl>
                                          <p:spTgt spid="2">
                                            <p:txEl>
                                              <p:pRg st="6" end="6"/>
                                            </p:txEl>
                                          </p:spTgt>
                                        </p:tgtEl>
                                      </p:cBhvr>
                                      <p:to x="100000" y="100000"/>
                                    </p:animScale>
                                    <p:animScale>
                                      <p:cBhvr>
                                        <p:cTn id="72" dur="26">
                                          <p:stCondLst>
                                            <p:cond delay="1808"/>
                                          </p:stCondLst>
                                        </p:cTn>
                                        <p:tgtEl>
                                          <p:spTgt spid="2">
                                            <p:txEl>
                                              <p:pRg st="6" end="6"/>
                                            </p:txEl>
                                          </p:spTgt>
                                        </p:tgtEl>
                                      </p:cBhvr>
                                      <p:to x="100000" y="95000"/>
                                    </p:animScale>
                                    <p:animScale>
                                      <p:cBhvr>
                                        <p:cTn id="73" dur="166" decel="50000">
                                          <p:stCondLst>
                                            <p:cond delay="1834"/>
                                          </p:stCondLst>
                                        </p:cTn>
                                        <p:tgtEl>
                                          <p:spTgt spid="2">
                                            <p:txEl>
                                              <p:pRg st="6" end="6"/>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2">
                                            <p:txEl>
                                              <p:pRg st="7" end="7"/>
                                            </p:txEl>
                                          </p:spTgt>
                                        </p:tgtEl>
                                        <p:attrNameLst>
                                          <p:attrName>style.visibility</p:attrName>
                                        </p:attrNameLst>
                                      </p:cBhvr>
                                      <p:to>
                                        <p:strVal val="visible"/>
                                      </p:to>
                                    </p:set>
                                    <p:animEffect transition="in" filter="wipe(down)">
                                      <p:cBhvr>
                                        <p:cTn id="76" dur="580">
                                          <p:stCondLst>
                                            <p:cond delay="0"/>
                                          </p:stCondLst>
                                        </p:cTn>
                                        <p:tgtEl>
                                          <p:spTgt spid="2">
                                            <p:txEl>
                                              <p:pRg st="7" end="7"/>
                                            </p:txEl>
                                          </p:spTgt>
                                        </p:tgtEl>
                                      </p:cBhvr>
                                    </p:animEffect>
                                    <p:anim calcmode="lin" valueType="num">
                                      <p:cBhvr>
                                        <p:cTn id="7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2">
                                            <p:txEl>
                                              <p:pRg st="7" end="7"/>
                                            </p:txEl>
                                          </p:spTgt>
                                        </p:tgtEl>
                                      </p:cBhvr>
                                      <p:to x="100000" y="60000"/>
                                    </p:animScale>
                                    <p:animScale>
                                      <p:cBhvr>
                                        <p:cTn id="83" dur="166" decel="50000">
                                          <p:stCondLst>
                                            <p:cond delay="676"/>
                                          </p:stCondLst>
                                        </p:cTn>
                                        <p:tgtEl>
                                          <p:spTgt spid="2">
                                            <p:txEl>
                                              <p:pRg st="7" end="7"/>
                                            </p:txEl>
                                          </p:spTgt>
                                        </p:tgtEl>
                                      </p:cBhvr>
                                      <p:to x="100000" y="100000"/>
                                    </p:animScale>
                                    <p:animScale>
                                      <p:cBhvr>
                                        <p:cTn id="84" dur="26">
                                          <p:stCondLst>
                                            <p:cond delay="1312"/>
                                          </p:stCondLst>
                                        </p:cTn>
                                        <p:tgtEl>
                                          <p:spTgt spid="2">
                                            <p:txEl>
                                              <p:pRg st="7" end="7"/>
                                            </p:txEl>
                                          </p:spTgt>
                                        </p:tgtEl>
                                      </p:cBhvr>
                                      <p:to x="100000" y="80000"/>
                                    </p:animScale>
                                    <p:animScale>
                                      <p:cBhvr>
                                        <p:cTn id="85" dur="166" decel="50000">
                                          <p:stCondLst>
                                            <p:cond delay="1338"/>
                                          </p:stCondLst>
                                        </p:cTn>
                                        <p:tgtEl>
                                          <p:spTgt spid="2">
                                            <p:txEl>
                                              <p:pRg st="7" end="7"/>
                                            </p:txEl>
                                          </p:spTgt>
                                        </p:tgtEl>
                                      </p:cBhvr>
                                      <p:to x="100000" y="100000"/>
                                    </p:animScale>
                                    <p:animScale>
                                      <p:cBhvr>
                                        <p:cTn id="86" dur="26">
                                          <p:stCondLst>
                                            <p:cond delay="1642"/>
                                          </p:stCondLst>
                                        </p:cTn>
                                        <p:tgtEl>
                                          <p:spTgt spid="2">
                                            <p:txEl>
                                              <p:pRg st="7" end="7"/>
                                            </p:txEl>
                                          </p:spTgt>
                                        </p:tgtEl>
                                      </p:cBhvr>
                                      <p:to x="100000" y="90000"/>
                                    </p:animScale>
                                    <p:animScale>
                                      <p:cBhvr>
                                        <p:cTn id="87" dur="166" decel="50000">
                                          <p:stCondLst>
                                            <p:cond delay="1668"/>
                                          </p:stCondLst>
                                        </p:cTn>
                                        <p:tgtEl>
                                          <p:spTgt spid="2">
                                            <p:txEl>
                                              <p:pRg st="7" end="7"/>
                                            </p:txEl>
                                          </p:spTgt>
                                        </p:tgtEl>
                                      </p:cBhvr>
                                      <p:to x="100000" y="100000"/>
                                    </p:animScale>
                                    <p:animScale>
                                      <p:cBhvr>
                                        <p:cTn id="88" dur="26">
                                          <p:stCondLst>
                                            <p:cond delay="1808"/>
                                          </p:stCondLst>
                                        </p:cTn>
                                        <p:tgtEl>
                                          <p:spTgt spid="2">
                                            <p:txEl>
                                              <p:pRg st="7" end="7"/>
                                            </p:txEl>
                                          </p:spTgt>
                                        </p:tgtEl>
                                      </p:cBhvr>
                                      <p:to x="100000" y="95000"/>
                                    </p:animScale>
                                    <p:animScale>
                                      <p:cBhvr>
                                        <p:cTn id="89"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1857364"/>
            <a:ext cx="7786742" cy="2857520"/>
          </a:xfrm>
        </p:spPr>
        <p:txBody>
          <a:bodyPr anchor="ctr"/>
          <a:lstStyle/>
          <a:p>
            <a:pPr algn="ctr"/>
            <a:r>
              <a:rPr lang="en-US"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Monotype Corsiva" pitchFamily="66" charset="0"/>
              </a:rPr>
              <a:t>THANK YOU</a:t>
            </a:r>
            <a:endParaRPr lang="en-US"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Monotype Corsiva" pitchFamily="66" charset="0"/>
            </a:endParaRPr>
          </a:p>
        </p:txBody>
      </p:sp>
      <p:sp>
        <p:nvSpPr>
          <p:cNvPr id="2" name="Slide Number Placeholder 1"/>
          <p:cNvSpPr>
            <a:spLocks noGrp="1"/>
          </p:cNvSpPr>
          <p:nvPr>
            <p:ph type="sldNum" sz="quarter" idx="12"/>
          </p:nvPr>
        </p:nvSpPr>
        <p:spPr/>
        <p:txBody>
          <a:bodyPr/>
          <a:lstStyle/>
          <a:p>
            <a:fld id="{0E4A57ED-19FC-4E9B-A67E-AFA7B208B784}" type="slidenum">
              <a:rPr lang="en-IN" smtClean="0"/>
              <a:pPr/>
              <a:t>46</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29600" cy="1275608"/>
          </a:xfrm>
          <a:noFill/>
          <a:ln>
            <a:noFill/>
          </a:ln>
        </p:spPr>
        <p:style>
          <a:lnRef idx="1">
            <a:schemeClr val="accent2"/>
          </a:lnRef>
          <a:fillRef idx="2">
            <a:schemeClr val="accent2"/>
          </a:fillRef>
          <a:effectRef idx="1">
            <a:schemeClr val="accent2"/>
          </a:effectRef>
          <a:fontRef idx="minor">
            <a:schemeClr val="dk1"/>
          </a:fontRef>
        </p:style>
        <p:txBody>
          <a:bodyPr>
            <a:normAutofit/>
          </a:bodyPr>
          <a:lstStyle/>
          <a:p>
            <a:r>
              <a:rPr lang="en-IN" sz="3200" b="1" dirty="0" smtClean="0">
                <a:solidFill>
                  <a:schemeClr val="accent4">
                    <a:lumMod val="50000"/>
                  </a:schemeClr>
                </a:solidFill>
                <a:latin typeface="Bahnschrift" pitchFamily="34" charset="0"/>
              </a:rPr>
              <a:t>OBJECTIVE  OF COST ACCOUNTING</a:t>
            </a:r>
            <a:endParaRPr lang="en-IN" sz="3200" b="1" dirty="0">
              <a:solidFill>
                <a:schemeClr val="accent4">
                  <a:lumMod val="50000"/>
                </a:schemeClr>
              </a:solidFill>
              <a:latin typeface="Bahnschrift" pitchFamily="34" charset="0"/>
            </a:endParaRPr>
          </a:p>
        </p:txBody>
      </p:sp>
      <p:sp>
        <p:nvSpPr>
          <p:cNvPr id="3" name="Content Placeholder 2"/>
          <p:cNvSpPr>
            <a:spLocks noGrp="1"/>
          </p:cNvSpPr>
          <p:nvPr>
            <p:ph idx="1"/>
          </p:nvPr>
        </p:nvSpPr>
        <p:spPr>
          <a:xfrm>
            <a:off x="457200" y="1600200"/>
            <a:ext cx="8435280" cy="5257800"/>
          </a:xfrm>
        </p:spPr>
        <p:txBody>
          <a:bodyPr>
            <a:noAutofit/>
          </a:bodyPr>
          <a:lstStyle/>
          <a:p>
            <a:pPr marL="0" indent="0" algn="just">
              <a:buNone/>
            </a:pPr>
            <a:r>
              <a:rPr lang="en-IN" sz="2000" dirty="0" smtClean="0">
                <a:latin typeface="Bahnschrift" panose="020B0502040204020203" pitchFamily="34" charset="0"/>
              </a:rPr>
              <a:t>Cost accounting provide a systematic  set of procedures for recording and reporting measurements of cost of manufacturing goods and performing services.</a:t>
            </a:r>
            <a:endParaRPr lang="en-IN" sz="2000" dirty="0">
              <a:latin typeface="Bahnschrift" panose="020B0502040204020203" pitchFamily="34" charset="0"/>
            </a:endParaRPr>
          </a:p>
          <a:p>
            <a:pPr marL="0" indent="0" algn="just">
              <a:buNone/>
            </a:pPr>
            <a:r>
              <a:rPr lang="en-IN" sz="2000" b="1" dirty="0" smtClean="0">
                <a:solidFill>
                  <a:schemeClr val="accent6">
                    <a:lumMod val="50000"/>
                  </a:schemeClr>
                </a:solidFill>
                <a:latin typeface="Bahnschrift" panose="020B0502040204020203" pitchFamily="34" charset="0"/>
              </a:rPr>
              <a:t>Ascertainment of cost</a:t>
            </a:r>
            <a:r>
              <a:rPr lang="en-IN" sz="2000" dirty="0" smtClean="0">
                <a:latin typeface="Bahnschrift" panose="020B0502040204020203" pitchFamily="34" charset="0"/>
              </a:rPr>
              <a:t> </a:t>
            </a:r>
            <a:endParaRPr lang="en-IN" sz="2000" dirty="0">
              <a:latin typeface="Bahnschrift" panose="020B0502040204020203" pitchFamily="34" charset="0"/>
            </a:endParaRPr>
          </a:p>
          <a:p>
            <a:pPr marL="0" indent="0" algn="just">
              <a:buNone/>
            </a:pPr>
            <a:r>
              <a:rPr lang="en-IN" sz="2000" dirty="0" smtClean="0">
                <a:latin typeface="Bahnschrift" panose="020B0502040204020203" pitchFamily="34" charset="0"/>
              </a:rPr>
              <a:t>Cost ascertainment involves  collection of cost data , their classification and condensation according their needs or functions and their appropriate allocation and absorption. </a:t>
            </a:r>
          </a:p>
          <a:p>
            <a:pPr marL="0" indent="0" algn="just">
              <a:buNone/>
            </a:pPr>
            <a:r>
              <a:rPr lang="en-IN" sz="2000" b="1" dirty="0" smtClean="0">
                <a:solidFill>
                  <a:schemeClr val="accent6">
                    <a:lumMod val="50000"/>
                  </a:schemeClr>
                </a:solidFill>
                <a:latin typeface="Bahnschrift" panose="020B0502040204020203" pitchFamily="34" charset="0"/>
              </a:rPr>
              <a:t>Estimation </a:t>
            </a:r>
            <a:r>
              <a:rPr lang="en-IN" sz="2000" b="1" dirty="0">
                <a:solidFill>
                  <a:schemeClr val="accent6">
                    <a:lumMod val="50000"/>
                  </a:schemeClr>
                </a:solidFill>
                <a:latin typeface="Bahnschrift" panose="020B0502040204020203" pitchFamily="34" charset="0"/>
              </a:rPr>
              <a:t>of cost </a:t>
            </a:r>
            <a:endParaRPr lang="en-IN" sz="2000" dirty="0">
              <a:latin typeface="Bahnschrift" panose="020B0502040204020203" pitchFamily="34" charset="0"/>
            </a:endParaRPr>
          </a:p>
          <a:p>
            <a:pPr marL="0" indent="0" algn="just">
              <a:buNone/>
            </a:pPr>
            <a:r>
              <a:rPr lang="en-IN" sz="2000" dirty="0" smtClean="0">
                <a:latin typeface="Bahnschrift" panose="020B0502040204020203" pitchFamily="34" charset="0"/>
              </a:rPr>
              <a:t>It </a:t>
            </a:r>
            <a:r>
              <a:rPr lang="en-IN" sz="2000" dirty="0">
                <a:latin typeface="Bahnschrift" panose="020B0502040204020203" pitchFamily="34" charset="0"/>
              </a:rPr>
              <a:t>means pre determination of cost of units to be produced , jobs </a:t>
            </a:r>
            <a:r>
              <a:rPr lang="en-IN" sz="2000" dirty="0" smtClean="0">
                <a:latin typeface="Bahnschrift" panose="020B0502040204020203" pitchFamily="34" charset="0"/>
              </a:rPr>
              <a:t>or </a:t>
            </a:r>
            <a:r>
              <a:rPr lang="en-IN" sz="2000" dirty="0">
                <a:latin typeface="Bahnschrift" panose="020B0502040204020203" pitchFamily="34" charset="0"/>
              </a:rPr>
              <a:t>orders to be executed  and services to be rendered in future. It helps to establishment standard cost to give the scope of analysing variances and </a:t>
            </a:r>
            <a:r>
              <a:rPr lang="en-IN" sz="2000" dirty="0" smtClean="0">
                <a:latin typeface="Bahnschrift" panose="020B0502040204020203" pitchFamily="34" charset="0"/>
              </a:rPr>
              <a:t>profitability.</a:t>
            </a:r>
          </a:p>
          <a:p>
            <a:pPr marL="0" indent="0" algn="just">
              <a:buNone/>
            </a:pPr>
            <a:r>
              <a:rPr lang="en-US" sz="2000" b="1" dirty="0" smtClean="0">
                <a:solidFill>
                  <a:schemeClr val="accent6">
                    <a:lumMod val="50000"/>
                  </a:schemeClr>
                </a:solidFill>
                <a:latin typeface="Bahnschrift" panose="020B0502040204020203" pitchFamily="34" charset="0"/>
              </a:rPr>
              <a:t>Fixation </a:t>
            </a:r>
            <a:r>
              <a:rPr lang="en-US" sz="2000" b="1" dirty="0">
                <a:solidFill>
                  <a:schemeClr val="accent6">
                    <a:lumMod val="50000"/>
                  </a:schemeClr>
                </a:solidFill>
                <a:latin typeface="Bahnschrift" panose="020B0502040204020203" pitchFamily="34" charset="0"/>
              </a:rPr>
              <a:t>of selling price </a:t>
            </a:r>
            <a:endParaRPr lang="en-US" sz="2000" dirty="0">
              <a:latin typeface="Bahnschrift" panose="020B0502040204020203" pitchFamily="34" charset="0"/>
            </a:endParaRPr>
          </a:p>
          <a:p>
            <a:pPr marL="0" indent="0" algn="just">
              <a:buNone/>
            </a:pPr>
            <a:r>
              <a:rPr lang="en-US" sz="2000" dirty="0" smtClean="0">
                <a:latin typeface="Bahnschrift" panose="020B0502040204020203" pitchFamily="34" charset="0"/>
              </a:rPr>
              <a:t>The </a:t>
            </a:r>
            <a:r>
              <a:rPr lang="en-US" sz="2000" dirty="0">
                <a:latin typeface="Bahnschrift" panose="020B0502040204020203" pitchFamily="34" charset="0"/>
              </a:rPr>
              <a:t>selling price is fixed by adding desired profit with actual cost or estimated cost  </a:t>
            </a:r>
            <a:r>
              <a:rPr lang="en-US" sz="2000" dirty="0" smtClean="0">
                <a:latin typeface="Bahnschrift" panose="020B0502040204020203" pitchFamily="34" charset="0"/>
              </a:rPr>
              <a:t>.</a:t>
            </a:r>
            <a:endParaRPr lang="en-US" sz="20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5</a:t>
            </a:fld>
            <a:endParaRPr lang="en-IN"/>
          </a:p>
        </p:txBody>
      </p:sp>
    </p:spTree>
    <p:extLst>
      <p:ext uri="{BB962C8B-B14F-4D97-AF65-F5344CB8AC3E}">
        <p14:creationId xmlns="" xmlns:p14="http://schemas.microsoft.com/office/powerpoint/2010/main" val="2096422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147248" cy="5289451"/>
          </a:xfrm>
        </p:spPr>
        <p:txBody>
          <a:bodyPr>
            <a:normAutofit fontScale="70000" lnSpcReduction="20000"/>
          </a:bodyPr>
          <a:lstStyle/>
          <a:p>
            <a:pPr marL="0" indent="0" algn="just">
              <a:lnSpc>
                <a:spcPct val="120000"/>
              </a:lnSpc>
              <a:buNone/>
            </a:pPr>
            <a:r>
              <a:rPr lang="en-IN" b="1" dirty="0" smtClean="0">
                <a:solidFill>
                  <a:schemeClr val="accent6">
                    <a:lumMod val="50000"/>
                  </a:schemeClr>
                </a:solidFill>
                <a:latin typeface="Bahnschrift" panose="020B0502040204020203" pitchFamily="34" charset="0"/>
              </a:rPr>
              <a:t>Cost control </a:t>
            </a:r>
          </a:p>
          <a:p>
            <a:pPr marL="0" indent="0" algn="just">
              <a:lnSpc>
                <a:spcPct val="120000"/>
              </a:lnSpc>
              <a:buNone/>
            </a:pPr>
            <a:r>
              <a:rPr lang="en-IN" dirty="0" smtClean="0">
                <a:latin typeface="Bahnschrift" panose="020B0502040204020203" pitchFamily="34" charset="0"/>
              </a:rPr>
              <a:t>Cost accounting techniques are applied to fix standards or budgeted cost. Comparison can be made with actual cost. Variances, wastages, losses or inefficiencies can be detected.</a:t>
            </a:r>
          </a:p>
          <a:p>
            <a:pPr marL="0" indent="0" algn="just">
              <a:lnSpc>
                <a:spcPct val="120000"/>
              </a:lnSpc>
              <a:buNone/>
            </a:pPr>
            <a:r>
              <a:rPr lang="en-IN" b="1" dirty="0" smtClean="0">
                <a:solidFill>
                  <a:srgbClr val="00B050"/>
                </a:solidFill>
                <a:latin typeface="Bahnschrift" panose="020B0502040204020203" pitchFamily="34" charset="0"/>
              </a:rPr>
              <a:t>Cost reduction</a:t>
            </a:r>
            <a:r>
              <a:rPr lang="en-IN" dirty="0" smtClean="0">
                <a:solidFill>
                  <a:srgbClr val="00B050"/>
                </a:solidFill>
                <a:latin typeface="Bahnschrift" panose="020B0502040204020203" pitchFamily="34" charset="0"/>
              </a:rPr>
              <a:t> </a:t>
            </a:r>
          </a:p>
          <a:p>
            <a:pPr marL="0" indent="0" algn="just">
              <a:lnSpc>
                <a:spcPct val="120000"/>
              </a:lnSpc>
              <a:buNone/>
            </a:pPr>
            <a:r>
              <a:rPr lang="en-IN" dirty="0" smtClean="0">
                <a:latin typeface="Bahnschrift" panose="020B0502040204020203" pitchFamily="34" charset="0"/>
              </a:rPr>
              <a:t>It provide techniques to reduce cost but to maintain or improve quality. It aims to reduce cost of goods and services , actual budgeting control and  marginal costing.</a:t>
            </a:r>
          </a:p>
          <a:p>
            <a:pPr marL="0" indent="0" algn="just">
              <a:lnSpc>
                <a:spcPct val="120000"/>
              </a:lnSpc>
              <a:buNone/>
            </a:pPr>
            <a:r>
              <a:rPr lang="en-IN" b="1" dirty="0" smtClean="0">
                <a:solidFill>
                  <a:srgbClr val="00B0F0"/>
                </a:solidFill>
                <a:latin typeface="Bahnschrift" panose="020B0502040204020203" pitchFamily="34" charset="0"/>
              </a:rPr>
              <a:t>Cost </a:t>
            </a:r>
            <a:r>
              <a:rPr lang="en-IN" b="1" dirty="0">
                <a:solidFill>
                  <a:srgbClr val="00B0F0"/>
                </a:solidFill>
                <a:latin typeface="Bahnschrift" panose="020B0502040204020203" pitchFamily="34" charset="0"/>
              </a:rPr>
              <a:t>reporting </a:t>
            </a:r>
          </a:p>
          <a:p>
            <a:pPr marL="0" indent="0" algn="just">
              <a:lnSpc>
                <a:spcPct val="120000"/>
              </a:lnSpc>
              <a:buNone/>
            </a:pPr>
            <a:r>
              <a:rPr lang="en-IN" dirty="0" smtClean="0">
                <a:latin typeface="Bahnschrift" panose="020B0502040204020203" pitchFamily="34" charset="0"/>
              </a:rPr>
              <a:t>It </a:t>
            </a:r>
            <a:r>
              <a:rPr lang="en-IN" dirty="0">
                <a:latin typeface="Bahnschrift" panose="020B0502040204020203" pitchFamily="34" charset="0"/>
              </a:rPr>
              <a:t>provides different pieces of information regarding goods produced and services rendered. The management requires such information to prepare cost statements and other statements as and when required</a:t>
            </a:r>
            <a:r>
              <a:rPr lang="en-IN" dirty="0" smtClean="0">
                <a:latin typeface="Bahnschrift" panose="020B0502040204020203" pitchFamily="34" charset="0"/>
              </a:rPr>
              <a:t>.</a:t>
            </a:r>
            <a:endParaRPr lang="en-IN" dirty="0">
              <a:latin typeface="Bahnschrift" panose="020B0502040204020203" pitchFamily="34" charset="0"/>
            </a:endParaRPr>
          </a:p>
          <a:p>
            <a:pPr marL="0" indent="0" algn="just">
              <a:lnSpc>
                <a:spcPct val="120000"/>
              </a:lnSpc>
              <a:buNone/>
            </a:pPr>
            <a:r>
              <a:rPr lang="en-IN" b="1" dirty="0" smtClean="0">
                <a:solidFill>
                  <a:srgbClr val="002060"/>
                </a:solidFill>
                <a:latin typeface="Bahnschrift" panose="020B0502040204020203" pitchFamily="34" charset="0"/>
              </a:rPr>
              <a:t>Rendering </a:t>
            </a:r>
            <a:r>
              <a:rPr lang="en-IN" b="1" dirty="0">
                <a:solidFill>
                  <a:srgbClr val="002060"/>
                </a:solidFill>
                <a:latin typeface="Bahnschrift" panose="020B0502040204020203" pitchFamily="34" charset="0"/>
              </a:rPr>
              <a:t>assistance in decision making </a:t>
            </a:r>
          </a:p>
          <a:p>
            <a:pPr marL="0" indent="0" algn="just">
              <a:lnSpc>
                <a:spcPct val="120000"/>
              </a:lnSpc>
              <a:buNone/>
            </a:pPr>
            <a:r>
              <a:rPr lang="en-IN" dirty="0" smtClean="0">
                <a:latin typeface="Bahnschrift" panose="020B0502040204020203" pitchFamily="34" charset="0"/>
              </a:rPr>
              <a:t>cost </a:t>
            </a:r>
            <a:r>
              <a:rPr lang="en-IN" dirty="0">
                <a:latin typeface="Bahnschrift" panose="020B0502040204020203" pitchFamily="34" charset="0"/>
              </a:rPr>
              <a:t>accounting helps to determine cost volume profit  relationship, operations to be shut down or making any replacement, etc. correct decision depend much upon  cost accounting.</a:t>
            </a:r>
          </a:p>
          <a:p>
            <a:pPr marL="0" indent="0" algn="just">
              <a:lnSpc>
                <a:spcPct val="120000"/>
              </a:lnSpc>
              <a:buNone/>
            </a:pPr>
            <a:endParaRPr lang="en-IN"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6</a:t>
            </a:fld>
            <a:endParaRPr lang="en-IN"/>
          </a:p>
        </p:txBody>
      </p:sp>
    </p:spTree>
    <p:extLst>
      <p:ext uri="{BB962C8B-B14F-4D97-AF65-F5344CB8AC3E}">
        <p14:creationId xmlns="" xmlns:p14="http://schemas.microsoft.com/office/powerpoint/2010/main" val="250127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a:noFill/>
          <a:ln>
            <a:noFill/>
          </a:ln>
        </p:spPr>
        <p:style>
          <a:lnRef idx="1">
            <a:schemeClr val="accent4"/>
          </a:lnRef>
          <a:fillRef idx="2">
            <a:schemeClr val="accent4"/>
          </a:fillRef>
          <a:effectRef idx="1">
            <a:schemeClr val="accent4"/>
          </a:effectRef>
          <a:fontRef idx="minor">
            <a:schemeClr val="dk1"/>
          </a:fontRef>
        </p:style>
        <p:txBody>
          <a:bodyPr>
            <a:normAutofit/>
          </a:bodyPr>
          <a:lstStyle/>
          <a:p>
            <a:r>
              <a:rPr lang="en-IN" sz="3600" b="1" dirty="0" smtClean="0">
                <a:solidFill>
                  <a:schemeClr val="accent2">
                    <a:lumMod val="50000"/>
                  </a:schemeClr>
                </a:solidFill>
                <a:latin typeface="Bahnschrift" panose="020B0502040204020203" pitchFamily="34" charset="0"/>
              </a:rPr>
              <a:t>MANAGEMENT ACCOUNTING</a:t>
            </a:r>
            <a:endParaRPr lang="en-IN" sz="3600" b="1" dirty="0">
              <a:solidFill>
                <a:schemeClr val="accent2">
                  <a:lumMod val="50000"/>
                </a:schemeClr>
              </a:solidFill>
              <a:latin typeface="Bahnschrift" panose="020B0502040204020203" pitchFamily="34" charset="0"/>
            </a:endParaRPr>
          </a:p>
        </p:txBody>
      </p:sp>
      <p:sp>
        <p:nvSpPr>
          <p:cNvPr id="3" name="Content Placeholder 2"/>
          <p:cNvSpPr>
            <a:spLocks noGrp="1"/>
          </p:cNvSpPr>
          <p:nvPr>
            <p:ph idx="1"/>
          </p:nvPr>
        </p:nvSpPr>
        <p:spPr>
          <a:xfrm>
            <a:off x="395536" y="1556792"/>
            <a:ext cx="8229600" cy="4525963"/>
          </a:xfrm>
        </p:spPr>
        <p:txBody>
          <a:bodyPr>
            <a:noAutofit/>
          </a:bodyPr>
          <a:lstStyle/>
          <a:p>
            <a:pPr marL="0" indent="0" algn="just">
              <a:buNone/>
            </a:pPr>
            <a:r>
              <a:rPr lang="en-IN" sz="2400" dirty="0" smtClean="0">
                <a:latin typeface="Bahnschrift" panose="020B0502040204020203" pitchFamily="34" charset="0"/>
              </a:rPr>
              <a:t>The </a:t>
            </a:r>
            <a:r>
              <a:rPr lang="en-IN" sz="2400" dirty="0">
                <a:latin typeface="Bahnschrift" panose="020B0502040204020203" pitchFamily="34" charset="0"/>
              </a:rPr>
              <a:t>ICWAI opines that “ Management accounting is a system of collection and presentation of relevant economic information relating to an enterprise for planning , controlling and decision making.</a:t>
            </a:r>
          </a:p>
          <a:p>
            <a:pPr algn="just">
              <a:buFont typeface="Wingdings" panose="05000000000000000000" pitchFamily="2" charset="2"/>
              <a:buChar char="Ø"/>
            </a:pPr>
            <a:r>
              <a:rPr lang="en-IN" sz="2400" dirty="0">
                <a:latin typeface="Bahnschrift" panose="020B0502040204020203" pitchFamily="34" charset="0"/>
              </a:rPr>
              <a:t>Budgetary control </a:t>
            </a:r>
            <a:endParaRPr lang="en-IN" sz="2400" dirty="0" smtClean="0">
              <a:latin typeface="Bahnschrift" panose="020B0502040204020203" pitchFamily="34" charset="0"/>
            </a:endParaRPr>
          </a:p>
          <a:p>
            <a:pPr algn="just">
              <a:buFont typeface="Wingdings" panose="05000000000000000000" pitchFamily="2" charset="2"/>
              <a:buChar char="Ø"/>
            </a:pPr>
            <a:r>
              <a:rPr lang="en-IN" sz="2400" dirty="0" smtClean="0">
                <a:latin typeface="Bahnschrift" panose="020B0502040204020203" pitchFamily="34" charset="0"/>
              </a:rPr>
              <a:t>standard </a:t>
            </a:r>
            <a:r>
              <a:rPr lang="en-IN" sz="2400" dirty="0">
                <a:latin typeface="Bahnschrift" panose="020B0502040204020203" pitchFamily="34" charset="0"/>
              </a:rPr>
              <a:t>costing </a:t>
            </a:r>
            <a:endParaRPr lang="en-IN" sz="2400" dirty="0" smtClean="0">
              <a:latin typeface="Bahnschrift" panose="020B0502040204020203" pitchFamily="34" charset="0"/>
            </a:endParaRPr>
          </a:p>
          <a:p>
            <a:pPr algn="just">
              <a:buFont typeface="Wingdings" panose="05000000000000000000" pitchFamily="2" charset="2"/>
              <a:buChar char="Ø"/>
            </a:pPr>
            <a:r>
              <a:rPr lang="en-IN" sz="2400" dirty="0" smtClean="0">
                <a:latin typeface="Bahnschrift" panose="020B0502040204020203" pitchFamily="34" charset="0"/>
              </a:rPr>
              <a:t>marginal </a:t>
            </a:r>
            <a:r>
              <a:rPr lang="en-IN" sz="2400" dirty="0">
                <a:latin typeface="Bahnschrift" panose="020B0502040204020203" pitchFamily="34" charset="0"/>
              </a:rPr>
              <a:t>costing </a:t>
            </a:r>
          </a:p>
          <a:p>
            <a:pPr algn="just">
              <a:buFont typeface="Wingdings" panose="05000000000000000000" pitchFamily="2" charset="2"/>
              <a:buChar char="Ø"/>
            </a:pPr>
            <a:r>
              <a:rPr lang="en-IN" sz="2400" dirty="0" smtClean="0">
                <a:latin typeface="Bahnschrift" panose="020B0502040204020203" pitchFamily="34" charset="0"/>
              </a:rPr>
              <a:t>breakeven analysis</a:t>
            </a:r>
          </a:p>
          <a:p>
            <a:pPr algn="just">
              <a:buFont typeface="Wingdings" panose="05000000000000000000" pitchFamily="2" charset="2"/>
              <a:buChar char="Ø"/>
            </a:pPr>
            <a:r>
              <a:rPr lang="en-IN" sz="2400" dirty="0" smtClean="0">
                <a:latin typeface="Bahnschrift" panose="020B0502040204020203" pitchFamily="34" charset="0"/>
              </a:rPr>
              <a:t>cost </a:t>
            </a:r>
            <a:r>
              <a:rPr lang="en-IN" sz="2400" dirty="0">
                <a:latin typeface="Bahnschrift" panose="020B0502040204020203" pitchFamily="34" charset="0"/>
              </a:rPr>
              <a:t>volume and profit analysis </a:t>
            </a:r>
            <a:r>
              <a:rPr lang="en-IN" sz="2400" dirty="0" err="1">
                <a:latin typeface="Bahnschrift" panose="020B0502040204020203" pitchFamily="34" charset="0"/>
              </a:rPr>
              <a:t>etc</a:t>
            </a:r>
            <a:r>
              <a:rPr lang="en-IN" sz="2400" dirty="0">
                <a:latin typeface="Bahnschrift" panose="020B0502040204020203" pitchFamily="34" charset="0"/>
              </a:rPr>
              <a:t> </a:t>
            </a:r>
            <a:r>
              <a:rPr lang="en-IN" sz="2400" dirty="0" smtClean="0">
                <a:latin typeface="Bahnschrift" panose="020B0502040204020203" pitchFamily="34" charset="0"/>
              </a:rPr>
              <a:t>are </a:t>
            </a:r>
            <a:r>
              <a:rPr lang="en-IN" sz="2400" dirty="0">
                <a:latin typeface="Bahnschrift" panose="020B0502040204020203" pitchFamily="34" charset="0"/>
              </a:rPr>
              <a:t>some techniques used by cost accountant under management accounting.</a:t>
            </a:r>
          </a:p>
          <a:p>
            <a:pPr marL="0" indent="0" algn="just">
              <a:buNone/>
            </a:pPr>
            <a:endParaRPr lang="en-IN" sz="24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7</a:t>
            </a:fld>
            <a:endParaRPr lang="en-IN"/>
          </a:p>
        </p:txBody>
      </p:sp>
    </p:spTree>
    <p:extLst>
      <p:ext uri="{BB962C8B-B14F-4D97-AF65-F5344CB8AC3E}">
        <p14:creationId xmlns="" xmlns:p14="http://schemas.microsoft.com/office/powerpoint/2010/main" val="3109584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496"/>
            <a:ext cx="8229600" cy="1143000"/>
          </a:xfrm>
        </p:spPr>
        <p:style>
          <a:lnRef idx="1">
            <a:schemeClr val="accent5"/>
          </a:lnRef>
          <a:fillRef idx="2">
            <a:schemeClr val="accent5"/>
          </a:fillRef>
          <a:effectRef idx="1">
            <a:schemeClr val="accent5"/>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panose="020B0502040204020203" pitchFamily="34" charset="0"/>
              </a:rPr>
              <a:t>UNIT-2:MATERIAL </a:t>
            </a: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panose="020B0502040204020203" pitchFamily="34" charset="0"/>
              </a:rPr>
              <a:t>COSTING AND LABOUR COSTING</a:t>
            </a:r>
            <a:endParaRPr lang="en-US" sz="3200" b="1" spc="50" dirty="0">
              <a:ln w="11430"/>
              <a:solidFill>
                <a:srgbClr val="002060"/>
              </a:solidFill>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667542"/>
          </a:xfrm>
        </p:spPr>
        <p:txBody>
          <a:bodyPr>
            <a:normAutofit fontScale="92500" lnSpcReduction="20000"/>
          </a:bodyPr>
          <a:lstStyle/>
          <a:p>
            <a:pPr marL="0" indent="0" algn="just">
              <a:lnSpc>
                <a:spcPct val="120000"/>
              </a:lnSpc>
              <a:buNone/>
            </a:pPr>
            <a:r>
              <a:rPr lang="en-IN" sz="2400" b="1" dirty="0" smtClean="0">
                <a:solidFill>
                  <a:schemeClr val="accent2">
                    <a:lumMod val="50000"/>
                  </a:schemeClr>
                </a:solidFill>
                <a:latin typeface="Bahnschrift" panose="020B0502040204020203" pitchFamily="34" charset="0"/>
              </a:rPr>
              <a:t>INTRODUCTION</a:t>
            </a:r>
            <a:endParaRPr lang="en-US" sz="2400" b="1" dirty="0" smtClean="0">
              <a:solidFill>
                <a:schemeClr val="accent2">
                  <a:lumMod val="50000"/>
                </a:schemeClr>
              </a:solidFill>
              <a:latin typeface="Bahnschrift" panose="020B0502040204020203" pitchFamily="34" charset="0"/>
            </a:endParaRPr>
          </a:p>
          <a:p>
            <a:pPr algn="just">
              <a:lnSpc>
                <a:spcPct val="120000"/>
              </a:lnSpc>
            </a:pPr>
            <a:r>
              <a:rPr lang="en-US" sz="2400" dirty="0" smtClean="0">
                <a:latin typeface="Bahnschrift" panose="020B0502040204020203" pitchFamily="34" charset="0"/>
              </a:rPr>
              <a:t>The </a:t>
            </a:r>
            <a:r>
              <a:rPr lang="en-US" sz="2400" dirty="0">
                <a:latin typeface="Bahnschrift" panose="020B0502040204020203" pitchFamily="34" charset="0"/>
              </a:rPr>
              <a:t>term materials refers to raw materials used for production, sub-assemblies and fabricated parts</a:t>
            </a:r>
            <a:r>
              <a:rPr lang="en-US" sz="2400" dirty="0" smtClean="0">
                <a:latin typeface="Bahnschrift" panose="020B0502040204020203" pitchFamily="34" charset="0"/>
              </a:rPr>
              <a:t>.</a:t>
            </a:r>
          </a:p>
          <a:p>
            <a:pPr algn="just">
              <a:lnSpc>
                <a:spcPct val="120000"/>
              </a:lnSpc>
            </a:pPr>
            <a:r>
              <a:rPr lang="en-US" sz="2400" dirty="0" smtClean="0">
                <a:latin typeface="Bahnschrift" panose="020B0502040204020203" pitchFamily="34" charset="0"/>
              </a:rPr>
              <a:t>Inventory </a:t>
            </a:r>
            <a:r>
              <a:rPr lang="en-US" sz="2400" dirty="0">
                <a:latin typeface="Bahnschrift" panose="020B0502040204020203" pitchFamily="34" charset="0"/>
              </a:rPr>
              <a:t>means the raw materials, </a:t>
            </a:r>
            <a:r>
              <a:rPr lang="en-US" sz="2400" dirty="0" smtClean="0">
                <a:latin typeface="Bahnschrift" panose="020B0502040204020203" pitchFamily="34" charset="0"/>
              </a:rPr>
              <a:t>work-in process </a:t>
            </a:r>
            <a:r>
              <a:rPr lang="en-US" sz="2400" dirty="0">
                <a:latin typeface="Bahnschrift" panose="020B0502040204020203" pitchFamily="34" charset="0"/>
              </a:rPr>
              <a:t>goods and completely finished goods that are considered to be the portion of a business’ assets that are ready or will be ready for sale</a:t>
            </a:r>
            <a:r>
              <a:rPr lang="en-US" sz="2400" dirty="0" smtClean="0">
                <a:latin typeface="Bahnschrift" panose="020B0502040204020203" pitchFamily="34" charset="0"/>
              </a:rPr>
              <a:t>.</a:t>
            </a:r>
          </a:p>
          <a:p>
            <a:pPr marL="0" indent="0" algn="just">
              <a:lnSpc>
                <a:spcPct val="120000"/>
              </a:lnSpc>
              <a:buNone/>
            </a:pPr>
            <a:r>
              <a:rPr lang="en-IN" sz="2400" b="1" dirty="0" smtClean="0">
                <a:solidFill>
                  <a:schemeClr val="accent2">
                    <a:lumMod val="50000"/>
                  </a:schemeClr>
                </a:solidFill>
                <a:latin typeface="Bahnschrift" panose="020B0502040204020203" pitchFamily="34" charset="0"/>
              </a:rPr>
              <a:t>PRICING ISSUES OF MATERIAL </a:t>
            </a:r>
          </a:p>
          <a:p>
            <a:pPr algn="just">
              <a:lnSpc>
                <a:spcPct val="120000"/>
              </a:lnSpc>
              <a:buFont typeface="Wingdings" panose="05000000000000000000" pitchFamily="2" charset="2"/>
              <a:buChar char="§"/>
            </a:pPr>
            <a:r>
              <a:rPr lang="en-US" sz="2400" dirty="0" smtClean="0">
                <a:latin typeface="Bahnschrift" panose="020B0502040204020203" pitchFamily="34" charset="0"/>
              </a:rPr>
              <a:t>Pricing </a:t>
            </a:r>
            <a:r>
              <a:rPr lang="en-US" sz="2400" dirty="0">
                <a:latin typeface="Bahnschrift" panose="020B0502040204020203" pitchFamily="34" charset="0"/>
              </a:rPr>
              <a:t>of materials may change from time to time. </a:t>
            </a:r>
          </a:p>
          <a:p>
            <a:pPr algn="just">
              <a:lnSpc>
                <a:spcPct val="120000"/>
              </a:lnSpc>
              <a:buFont typeface="Wingdings" panose="05000000000000000000" pitchFamily="2" charset="2"/>
              <a:buChar char="§"/>
            </a:pPr>
            <a:r>
              <a:rPr lang="en-US" sz="2400" dirty="0">
                <a:latin typeface="Bahnschrift" panose="020B0502040204020203" pitchFamily="34" charset="0"/>
              </a:rPr>
              <a:t>Materials are usually acquired by several deliveries at different prices. </a:t>
            </a:r>
          </a:p>
          <a:p>
            <a:pPr algn="just">
              <a:lnSpc>
                <a:spcPct val="120000"/>
              </a:lnSpc>
              <a:buFont typeface="Wingdings" panose="05000000000000000000" pitchFamily="2" charset="2"/>
              <a:buChar char="§"/>
            </a:pPr>
            <a:r>
              <a:rPr lang="en-US" sz="2400" dirty="0">
                <a:latin typeface="Bahnschrift" panose="020B0502040204020203" pitchFamily="34" charset="0"/>
              </a:rPr>
              <a:t>Actual costs can then take on several different values. </a:t>
            </a:r>
          </a:p>
          <a:p>
            <a:pPr algn="just">
              <a:lnSpc>
                <a:spcPct val="120000"/>
              </a:lnSpc>
              <a:buFont typeface="Wingdings" panose="05000000000000000000" pitchFamily="2" charset="2"/>
              <a:buChar char="§"/>
            </a:pPr>
            <a:r>
              <a:rPr lang="en-US" sz="2400" dirty="0">
                <a:latin typeface="Bahnschrift" panose="020B0502040204020203" pitchFamily="34" charset="0"/>
              </a:rPr>
              <a:t>Therefore, the materials pricing system adopted should be the simplest and the most effective one.</a:t>
            </a:r>
            <a:endParaRPr lang="en-IN" sz="2400" dirty="0">
              <a:latin typeface="Bahnschrift" panose="020B0502040204020203" pitchFamily="34" charset="0"/>
            </a:endParaRPr>
          </a:p>
          <a:p>
            <a:pPr marL="0" indent="0" algn="just">
              <a:lnSpc>
                <a:spcPct val="120000"/>
              </a:lnSpc>
              <a:buNone/>
            </a:pPr>
            <a:endParaRPr lang="en-US" sz="2400" b="1" dirty="0" smtClean="0">
              <a:solidFill>
                <a:schemeClr val="accent2">
                  <a:lumMod val="50000"/>
                </a:schemeClr>
              </a:solidFill>
              <a:latin typeface="Bahnschrift" panose="020B0502040204020203" pitchFamily="34" charset="0"/>
            </a:endParaRPr>
          </a:p>
          <a:p>
            <a:pPr algn="just">
              <a:lnSpc>
                <a:spcPct val="120000"/>
              </a:lnSpc>
            </a:pPr>
            <a:endParaRPr lang="en-IN" sz="2400" dirty="0">
              <a:latin typeface="Bahnschrift" panose="020B0502040204020203" pitchFamily="34" charset="0"/>
            </a:endParaRPr>
          </a:p>
        </p:txBody>
      </p:sp>
      <p:sp>
        <p:nvSpPr>
          <p:cNvPr id="4" name="Slide Number Placeholder 3"/>
          <p:cNvSpPr>
            <a:spLocks noGrp="1"/>
          </p:cNvSpPr>
          <p:nvPr>
            <p:ph type="sldNum" sz="quarter" idx="12"/>
          </p:nvPr>
        </p:nvSpPr>
        <p:spPr/>
        <p:txBody>
          <a:bodyPr/>
          <a:lstStyle/>
          <a:p>
            <a:fld id="{0E4A57ED-19FC-4E9B-A67E-AFA7B208B784}" type="slidenum">
              <a:rPr lang="en-IN" smtClean="0"/>
              <a:pPr/>
              <a:t>9</a:t>
            </a:fld>
            <a:endParaRPr lang="en-IN"/>
          </a:p>
        </p:txBody>
      </p:sp>
    </p:spTree>
    <p:extLst>
      <p:ext uri="{BB962C8B-B14F-4D97-AF65-F5344CB8AC3E}">
        <p14:creationId xmlns="" xmlns:p14="http://schemas.microsoft.com/office/powerpoint/2010/main" val="2959922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561</TotalTime>
  <Words>2402</Words>
  <Application>Microsoft Office PowerPoint</Application>
  <PresentationFormat>On-screen Show (4:3)</PresentationFormat>
  <Paragraphs>358</Paragraphs>
  <Slides>46</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50" baseType="lpstr">
      <vt:lpstr>Flow</vt:lpstr>
      <vt:lpstr>GALLERY</vt:lpstr>
      <vt:lpstr>Microsoft ClipArt Gallery</vt:lpstr>
      <vt:lpstr>Clip</vt:lpstr>
      <vt:lpstr>COST AND MANAGEMENT ACCOUNTING                                           D. Chandra Vani  </vt:lpstr>
      <vt:lpstr>UNIT- 1:INTRODUCTION</vt:lpstr>
      <vt:lpstr>Slide 3</vt:lpstr>
      <vt:lpstr>COST ACCOUNTING</vt:lpstr>
      <vt:lpstr>OBJECTIVE  OF COST ACCOUNTING</vt:lpstr>
      <vt:lpstr>Slide 6</vt:lpstr>
      <vt:lpstr>MANAGEMENT ACCOUNTING</vt:lpstr>
      <vt:lpstr>UNIT-2:MATERIAL COSTING AND LABOUR COSTING</vt:lpstr>
      <vt:lpstr>Slide 9</vt:lpstr>
      <vt:lpstr>Methods of stock valuation</vt:lpstr>
      <vt:lpstr>Slide 11</vt:lpstr>
      <vt:lpstr>Slide 12</vt:lpstr>
      <vt:lpstr>ECONOMIC ORDER QUANTITY (EOQ)</vt:lpstr>
      <vt:lpstr>Slide 14</vt:lpstr>
      <vt:lpstr>Slide 15</vt:lpstr>
      <vt:lpstr>LABOUR COSTING  </vt:lpstr>
      <vt:lpstr>Slide 17</vt:lpstr>
      <vt:lpstr>Slide 18</vt:lpstr>
      <vt:lpstr>Slide 19</vt:lpstr>
      <vt:lpstr>Slide 20</vt:lpstr>
      <vt:lpstr>Slide 21</vt:lpstr>
      <vt:lpstr>Slide 22</vt:lpstr>
      <vt:lpstr>Slide 23</vt:lpstr>
      <vt:lpstr>UNIT-3:JOB &amp; BATCH COSTING</vt:lpstr>
      <vt:lpstr>JOB COSTING</vt:lpstr>
      <vt:lpstr>Slide 26</vt:lpstr>
      <vt:lpstr>Slide 27</vt:lpstr>
      <vt:lpstr>         BATCH COSTING</vt:lpstr>
      <vt:lpstr>Slide 29</vt:lpstr>
      <vt:lpstr>Slide 30</vt:lpstr>
      <vt:lpstr>UNIT-4:FINANCIAL STATEMENT ANALYSIS &amp;INTERPRETATION</vt:lpstr>
      <vt:lpstr>FINANCIAL STATEMENT ANALYSIS</vt:lpstr>
      <vt:lpstr>FINANCIAL STATEMENT ANALYSIS</vt:lpstr>
      <vt:lpstr>FINANCIAL STATEMENT ANALYSIS</vt:lpstr>
      <vt:lpstr>METHODS OF FINANCIAL STATEMENT ANALYSIS</vt:lpstr>
      <vt:lpstr> HORIZONTAL ANALYSIS</vt:lpstr>
      <vt:lpstr> VERTICAL ANALYSIS</vt:lpstr>
      <vt:lpstr> COMMON-SIZE STATEMENTS</vt:lpstr>
      <vt:lpstr> TREND PERCENTAGES</vt:lpstr>
      <vt:lpstr> RATIO ANALYSIS</vt:lpstr>
      <vt:lpstr>               UNIT-5: MARGINAL COSTING </vt:lpstr>
      <vt:lpstr>Slide 42</vt:lpstr>
      <vt:lpstr>Slide 43</vt:lpstr>
      <vt:lpstr>Slide 44</vt:lpstr>
      <vt:lpstr>Slide 45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SDHR LAP 19</cp:lastModifiedBy>
  <cp:revision>59</cp:revision>
  <dcterms:created xsi:type="dcterms:W3CDTF">2020-03-28T07:30:38Z</dcterms:created>
  <dcterms:modified xsi:type="dcterms:W3CDTF">2022-12-05T09:48:39Z</dcterms:modified>
</cp:coreProperties>
</file>